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bookmarkIdSeed="3">
  <p:sldMasterIdLst>
    <p:sldMasterId id="2147483648" r:id="rId1"/>
    <p:sldMasterId id="2147483673" r:id="rId2"/>
  </p:sldMasterIdLst>
  <p:notesMasterIdLst>
    <p:notesMasterId r:id="rId9"/>
  </p:notesMasterIdLst>
  <p:handoutMasterIdLst>
    <p:handoutMasterId r:id="rId10"/>
  </p:handoutMasterIdLst>
  <p:sldIdLst>
    <p:sldId id="1188" r:id="rId3"/>
    <p:sldId id="1300" r:id="rId4"/>
    <p:sldId id="1230" r:id="rId5"/>
    <p:sldId id="1297" r:id="rId6"/>
    <p:sldId id="1298" r:id="rId7"/>
    <p:sldId id="1299" r:id="rId8"/>
  </p:sldIdLst>
  <p:sldSz cx="12192000" cy="6858000"/>
  <p:notesSz cx="7102475" cy="10234613"/>
  <p:embeddedFontLst>
    <p:embeddedFont>
      <p:font typeface="黑体" panose="02010609060101010101" pitchFamily="49" charset="-122"/>
      <p:regular r:id="rId11"/>
    </p:embeddedFont>
    <p:embeddedFont>
      <p:font typeface="等线 Light" panose="02010600030101010101" pitchFamily="2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微软雅黑" panose="020B0503020204020204" pitchFamily="34" charset="-122"/>
      <p:regular r:id="rId17"/>
      <p:bold r:id="rId18"/>
    </p:embeddedFont>
    <p:embeddedFont>
      <p:font typeface="楷体" panose="02010609060101010101" pitchFamily="49" charset="-122"/>
      <p:regular r:id="rId19"/>
    </p:embeddedFont>
    <p:embeddedFont>
      <p:font typeface="等线" panose="02010600030101010101" pitchFamily="2" charset="-122"/>
      <p:regular r:id="rId20"/>
      <p:bold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38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4">
          <p15:clr>
            <a:srgbClr val="A4A3A4"/>
          </p15:clr>
        </p15:guide>
        <p15:guide id="2" orient="horz" pos="3369">
          <p15:clr>
            <a:srgbClr val="A4A3A4"/>
          </p15:clr>
        </p15:guide>
        <p15:guide id="3" orient="horz" pos="2773">
          <p15:clr>
            <a:srgbClr val="A4A3A4"/>
          </p15:clr>
        </p15:guide>
        <p15:guide id="4" orient="horz" pos="3236">
          <p15:clr>
            <a:srgbClr val="A4A3A4"/>
          </p15:clr>
        </p15:guide>
        <p15:guide id="5" pos="2243">
          <p15:clr>
            <a:srgbClr val="A4A3A4"/>
          </p15:clr>
        </p15:guide>
        <p15:guide id="6" pos="2333">
          <p15:clr>
            <a:srgbClr val="A4A3A4"/>
          </p15:clr>
        </p15:guide>
        <p15:guide id="7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0FBD"/>
    <a:srgbClr val="002060"/>
    <a:srgbClr val="0000CC"/>
    <a:srgbClr val="FFF4E7"/>
    <a:srgbClr val="FFFFFF"/>
    <a:srgbClr val="898989"/>
    <a:srgbClr val="C00000"/>
    <a:srgbClr val="E9EBF5"/>
    <a:srgbClr val="CFD5EA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24" autoAdjust="0"/>
    <p:restoredTop sz="94756" autoAdjust="0"/>
  </p:normalViewPr>
  <p:slideViewPr>
    <p:cSldViewPr snapToGrid="0">
      <p:cViewPr varScale="1">
        <p:scale>
          <a:sx n="115" d="100"/>
          <a:sy n="115" d="100"/>
        </p:scale>
        <p:origin x="636" y="102"/>
      </p:cViewPr>
      <p:guideLst>
        <p:guide orient="horz" pos="2169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84" y="108"/>
      </p:cViewPr>
      <p:guideLst>
        <p:guide orient="horz" pos="2984"/>
        <p:guide orient="horz" pos="3369"/>
        <p:guide orient="horz" pos="2773"/>
        <p:guide orient="horz" pos="3236"/>
        <p:guide pos="2243"/>
        <p:guide pos="2333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9059" tIns="49530" rIns="99059" bIns="49530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9059" tIns="49530" rIns="99059" bIns="49530" rtlCol="0"/>
          <a:lstStyle>
            <a:lvl1pPr algn="r">
              <a:defRPr sz="1300"/>
            </a:lvl1pPr>
          </a:lstStyle>
          <a:p>
            <a:fld id="{75A564C8-D8FA-43BD-8B1A-83D9814D9A71}" type="datetimeFigureOut">
              <a:rPr lang="zh-CN" altLang="en-US" smtClean="0"/>
              <a:t>2022-7-5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7739" cy="511731"/>
          </a:xfrm>
          <a:prstGeom prst="rect">
            <a:avLst/>
          </a:prstGeom>
        </p:spPr>
        <p:txBody>
          <a:bodyPr vert="horz" lIns="99059" tIns="49530" rIns="99059" bIns="49530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59" tIns="49530" rIns="99059" bIns="49530" rtlCol="0" anchor="b"/>
          <a:lstStyle>
            <a:lvl1pPr algn="r">
              <a:defRPr sz="1300"/>
            </a:lvl1pPr>
          </a:lstStyle>
          <a:p>
            <a:fld id="{36004285-5D8B-41BC-B34E-FCE0EC6B1D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9059" tIns="49530" rIns="99059" bIns="49530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59" tIns="49530" rIns="99059" bIns="49530" rtlCol="0"/>
          <a:lstStyle>
            <a:lvl1pPr algn="r">
              <a:defRPr sz="1300"/>
            </a:lvl1pPr>
          </a:lstStyle>
          <a:p>
            <a:fld id="{F141050C-980D-4288-8129-BD24D3080038}" type="datetimeFigureOut">
              <a:rPr lang="zh-CN" altLang="en-US" smtClean="0"/>
              <a:t>2022-7-5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9" tIns="49530" rIns="99059" bIns="4953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9059" tIns="49530" rIns="99059" bIns="4953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9" cy="513507"/>
          </a:xfrm>
          <a:prstGeom prst="rect">
            <a:avLst/>
          </a:prstGeom>
        </p:spPr>
        <p:txBody>
          <a:bodyPr vert="horz" lIns="99059" tIns="49530" rIns="99059" bIns="49530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3507"/>
          </a:xfrm>
          <a:prstGeom prst="rect">
            <a:avLst/>
          </a:prstGeom>
        </p:spPr>
        <p:txBody>
          <a:bodyPr vert="horz" lIns="99059" tIns="49530" rIns="99059" bIns="49530" rtlCol="0" anchor="b"/>
          <a:lstStyle>
            <a:lvl1pPr algn="r">
              <a:defRPr sz="1300"/>
            </a:lvl1pPr>
          </a:lstStyle>
          <a:p>
            <a:fld id="{075C4EEA-36D3-4CD3-A51F-DBF909E69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EEA-36D3-4CD3-A51F-DBF909E693B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88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EEA-36D3-4CD3-A51F-DBF909E693B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EEA-36D3-4CD3-A51F-DBF909E693B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98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EEA-36D3-4CD3-A51F-DBF909E693B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71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77851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r:id="rId3" imgW="10502900" imgH="2959100" progId="">
                  <p:embed/>
                </p:oleObj>
              </mc:Choice>
              <mc:Fallback>
                <p:oleObj r:id="rId3" imgW="10502900" imgH="295910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785100" cy="219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 userDrawn="1"/>
        </p:nvSpPr>
        <p:spPr>
          <a:xfrm>
            <a:off x="0" y="2206162"/>
            <a:ext cx="12192000" cy="2496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216900" y="5727700"/>
          <a:ext cx="3949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r:id="rId5" imgW="7823200" imgH="2209800" progId="">
                  <p:embed/>
                </p:oleObj>
              </mc:Choice>
              <mc:Fallback>
                <p:oleObj r:id="rId5" imgW="7823200" imgH="2209800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5727700"/>
                        <a:ext cx="39497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3" b="28219"/>
          <a:stretch>
            <a:fillRect/>
          </a:stretch>
        </p:blipFill>
        <p:spPr bwMode="auto">
          <a:xfrm>
            <a:off x="9641792" y="38501"/>
            <a:ext cx="2550208" cy="7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algn="l" defTabSz="914400" rtl="0" eaLnBrk="1" fontAlgn="auto" latinLnBrk="0" hangingPunct="1"/>
            <a:r>
              <a:rPr lang="zh-CN" altLang="en-US" sz="4800" b="1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预期成效</a:t>
            </a:r>
            <a:endParaRPr lang="en-US" altLang="zh-CN" sz="4800" b="1" kern="1200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429857" y="1068349"/>
            <a:ext cx="441415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fontAlgn="auto"/>
            <a:r>
              <a:rPr lang="zh-CN" altLang="en-US" sz="4800" b="1" noProof="1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大学</a:t>
            </a:r>
            <a:r>
              <a:rPr lang="zh-CN" altLang="en-US" sz="4800" b="1" kern="1200" noProof="1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使命</a:t>
            </a:r>
            <a:endParaRPr lang="en-US" altLang="zh-CN" sz="4800" b="1" kern="1200" noProof="1">
              <a:gradFill>
                <a:gsLst>
                  <a:gs pos="0">
                    <a:schemeClr val="accent2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组合 12"/>
          <p:cNvGrpSpPr/>
          <p:nvPr userDrawn="1"/>
        </p:nvGrpSpPr>
        <p:grpSpPr bwMode="auto">
          <a:xfrm>
            <a:off x="2940049" y="330204"/>
            <a:ext cx="2084386" cy="666750"/>
            <a:chOff x="2367830" y="585715"/>
            <a:chExt cx="2084391" cy="667556"/>
          </a:xfrm>
        </p:grpSpPr>
        <p:sp>
          <p:nvSpPr>
            <p:cNvPr id="5" name="矩形 13"/>
            <p:cNvSpPr/>
            <p:nvPr/>
          </p:nvSpPr>
          <p:spPr>
            <a:xfrm>
              <a:off x="2367830" y="976272"/>
              <a:ext cx="2084391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/>
              <a:r>
                <a:rPr lang="en-US" altLang="zh-CN" sz="1200" noProof="1">
                  <a:gradFill>
                    <a:gsLst>
                      <a:gs pos="0">
                        <a:schemeClr val="accent3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SOUTHEAST UNIVERSITY</a:t>
              </a:r>
              <a:endParaRPr lang="zh-CN" altLang="en-US" sz="1200" noProof="1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14"/>
            <p:cNvSpPr/>
            <p:nvPr/>
          </p:nvSpPr>
          <p:spPr>
            <a:xfrm>
              <a:off x="2367830" y="585715"/>
              <a:ext cx="1851793" cy="4005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1200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THE MISSION</a:t>
              </a:r>
              <a:endParaRPr lang="zh-CN" altLang="en-US" sz="2000" noProof="1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等腰三角形 15"/>
            <p:cNvSpPr/>
            <p:nvPr/>
          </p:nvSpPr>
          <p:spPr>
            <a:xfrm flipV="1">
              <a:off x="4174408" y="698563"/>
              <a:ext cx="247650" cy="17165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"/>
          <p:cNvCxnSpPr/>
          <p:nvPr userDrawn="1"/>
        </p:nvCxnSpPr>
        <p:spPr>
          <a:xfrm>
            <a:off x="429857" y="1068349"/>
            <a:ext cx="575705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4"/>
          <p:cNvGrpSpPr/>
          <p:nvPr userDrawn="1"/>
        </p:nvGrpSpPr>
        <p:grpSpPr>
          <a:xfrm>
            <a:off x="4102519" y="340284"/>
            <a:ext cx="2084391" cy="641473"/>
            <a:chOff x="2367830" y="611798"/>
            <a:chExt cx="2084391" cy="641473"/>
          </a:xfrm>
        </p:grpSpPr>
        <p:sp>
          <p:nvSpPr>
            <p:cNvPr id="15" name="矩形 5"/>
            <p:cNvSpPr/>
            <p:nvPr/>
          </p:nvSpPr>
          <p:spPr>
            <a:xfrm>
              <a:off x="2367830" y="976272"/>
              <a:ext cx="2084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gradFill>
                    <a:gsLst>
                      <a:gs pos="0">
                        <a:schemeClr val="accent3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SOUTHEAST UNIVERSITY</a:t>
              </a:r>
              <a:endParaRPr lang="zh-CN" altLang="en-US" sz="1200" dirty="0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6"/>
            <p:cNvSpPr/>
            <p:nvPr/>
          </p:nvSpPr>
          <p:spPr>
            <a:xfrm>
              <a:off x="2399890" y="611798"/>
              <a:ext cx="16401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kern="1200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PROGRESS</a:t>
              </a:r>
              <a:endParaRPr lang="zh-CN" altLang="en-US" sz="2000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flipV="1">
              <a:off x="4040083" y="726644"/>
              <a:ext cx="247951" cy="170419"/>
            </a:xfrm>
            <a:prstGeom prst="triangle">
              <a:avLst/>
            </a:prstGeom>
            <a:solidFill>
              <a:srgbClr val="5361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"/>
          <p:cNvSpPr/>
          <p:nvPr userDrawn="1"/>
        </p:nvSpPr>
        <p:spPr>
          <a:xfrm>
            <a:off x="233031" y="228796"/>
            <a:ext cx="3966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/>
            <a:r>
              <a:rPr lang="zh-CN" altLang="en-US" sz="48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新时代</a:t>
            </a:r>
            <a:r>
              <a:rPr lang="zh-CN" altLang="en-US" sz="4800" b="1" kern="1200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新使命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/>
            <a:r>
              <a:rPr lang="zh-CN" altLang="en-US" sz="4800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办学</a:t>
            </a:r>
            <a:r>
              <a:rPr lang="zh-CN" altLang="en-US" sz="4800" b="1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理念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871410" y="291441"/>
            <a:ext cx="2084391" cy="705704"/>
            <a:chOff x="2367830" y="547567"/>
            <a:chExt cx="2084391" cy="705704"/>
          </a:xfrm>
        </p:grpSpPr>
        <p:sp>
          <p:nvSpPr>
            <p:cNvPr id="5" name="矩形 4"/>
            <p:cNvSpPr/>
            <p:nvPr/>
          </p:nvSpPr>
          <p:spPr>
            <a:xfrm>
              <a:off x="2367830" y="976272"/>
              <a:ext cx="2084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gradFill>
                    <a:gsLst>
                      <a:gs pos="0">
                        <a:schemeClr val="accent3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SOUTHEAST UNIVERSITY</a:t>
              </a:r>
              <a:endParaRPr lang="zh-CN" altLang="en-US" sz="1200" dirty="0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67830" y="547567"/>
              <a:ext cx="18582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POSITIONS</a:t>
              </a:r>
              <a:endParaRPr lang="zh-CN" altLang="en-US" sz="24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4174126" y="699128"/>
              <a:ext cx="247951" cy="170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/>
            <a:r>
              <a:rPr lang="zh-CN" altLang="en-US" sz="4800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办学</a:t>
            </a:r>
            <a:r>
              <a:rPr lang="zh-CN" altLang="en-US" sz="4800" b="1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定位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871410" y="291441"/>
            <a:ext cx="2084391" cy="705704"/>
            <a:chOff x="2367830" y="547567"/>
            <a:chExt cx="2084391" cy="705704"/>
          </a:xfrm>
        </p:grpSpPr>
        <p:sp>
          <p:nvSpPr>
            <p:cNvPr id="5" name="矩形 4"/>
            <p:cNvSpPr/>
            <p:nvPr/>
          </p:nvSpPr>
          <p:spPr>
            <a:xfrm>
              <a:off x="2367830" y="976272"/>
              <a:ext cx="2084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gradFill>
                    <a:gsLst>
                      <a:gs pos="0">
                        <a:schemeClr val="accent3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SOUTHEAST UNIVERSITY</a:t>
              </a:r>
              <a:endParaRPr lang="zh-CN" altLang="en-US" sz="1200" dirty="0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67830" y="547567"/>
              <a:ext cx="18582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POSITIONS</a:t>
              </a:r>
              <a:endParaRPr lang="zh-CN" altLang="en-US" sz="24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4174126" y="699128"/>
              <a:ext cx="247951" cy="170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/>
            <a:r>
              <a:rPr lang="zh-CN" altLang="en-US" sz="4800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办学</a:t>
            </a:r>
            <a:r>
              <a:rPr lang="zh-CN" altLang="en-US" sz="4800" b="1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目标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871410" y="291441"/>
            <a:ext cx="2084391" cy="705704"/>
            <a:chOff x="2367830" y="547567"/>
            <a:chExt cx="2084391" cy="705704"/>
          </a:xfrm>
        </p:grpSpPr>
        <p:sp>
          <p:nvSpPr>
            <p:cNvPr id="5" name="矩形 4"/>
            <p:cNvSpPr/>
            <p:nvPr/>
          </p:nvSpPr>
          <p:spPr>
            <a:xfrm>
              <a:off x="2367830" y="976272"/>
              <a:ext cx="2084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gradFill>
                    <a:gsLst>
                      <a:gs pos="0">
                        <a:schemeClr val="accent3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SOUTHEAST UNIVERSITY</a:t>
              </a:r>
              <a:endParaRPr lang="zh-CN" altLang="en-US" sz="1200" dirty="0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67830" y="547567"/>
              <a:ext cx="18582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POSITIONS</a:t>
              </a:r>
              <a:endParaRPr lang="zh-CN" altLang="en-US" sz="24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4174126" y="699128"/>
              <a:ext cx="247951" cy="170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Picture 2" descr="C:\Users\xuqibin\Desktop\大礼堂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346"/>
          <a:stretch>
            <a:fillRect/>
          </a:stretch>
        </p:blipFill>
        <p:spPr bwMode="auto">
          <a:xfrm>
            <a:off x="0" y="2805187"/>
            <a:ext cx="12192000" cy="4108232"/>
          </a:xfrm>
          <a:prstGeom prst="rect">
            <a:avLst/>
          </a:prstGeom>
          <a:noFill/>
        </p:spPr>
      </p:pic>
      <p:sp>
        <p:nvSpPr>
          <p:cNvPr id="9" name="矩形 8"/>
          <p:cNvSpPr/>
          <p:nvPr userDrawn="1"/>
        </p:nvSpPr>
        <p:spPr>
          <a:xfrm>
            <a:off x="13852" y="1917125"/>
            <a:ext cx="12192000" cy="50101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/>
            <a:r>
              <a:rPr lang="zh-CN" altLang="en-US" sz="4800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办学</a:t>
            </a:r>
            <a:r>
              <a:rPr lang="zh-CN" altLang="en-US" sz="4800" b="1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目标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871410" y="291441"/>
            <a:ext cx="2084391" cy="705704"/>
            <a:chOff x="2367830" y="547567"/>
            <a:chExt cx="2084391" cy="705704"/>
          </a:xfrm>
        </p:grpSpPr>
        <p:sp>
          <p:nvSpPr>
            <p:cNvPr id="5" name="矩形 4"/>
            <p:cNvSpPr/>
            <p:nvPr/>
          </p:nvSpPr>
          <p:spPr>
            <a:xfrm>
              <a:off x="2367830" y="976272"/>
              <a:ext cx="2084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gradFill>
                    <a:gsLst>
                      <a:gs pos="0">
                        <a:schemeClr val="accent3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SOUTHEAST UNIVERSITY</a:t>
              </a:r>
              <a:endParaRPr lang="zh-CN" altLang="en-US" sz="1200" dirty="0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67830" y="547567"/>
              <a:ext cx="18582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POSITIONS</a:t>
              </a:r>
              <a:endParaRPr lang="zh-CN" altLang="en-US" sz="24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4174126" y="699128"/>
              <a:ext cx="247951" cy="170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/>
            <a:r>
              <a:rPr lang="zh-CN" altLang="en-US" sz="4800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办学</a:t>
            </a:r>
            <a:r>
              <a:rPr lang="zh-CN" altLang="en-US" sz="4800" b="1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思路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871410" y="291441"/>
            <a:ext cx="2084391" cy="705704"/>
            <a:chOff x="2367830" y="547567"/>
            <a:chExt cx="2084391" cy="705704"/>
          </a:xfrm>
        </p:grpSpPr>
        <p:sp>
          <p:nvSpPr>
            <p:cNvPr id="5" name="矩形 4"/>
            <p:cNvSpPr/>
            <p:nvPr/>
          </p:nvSpPr>
          <p:spPr>
            <a:xfrm>
              <a:off x="2367830" y="976272"/>
              <a:ext cx="2084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gradFill>
                    <a:gsLst>
                      <a:gs pos="0">
                        <a:schemeClr val="accent3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SOUTHEAST UNIVERSITY</a:t>
              </a:r>
              <a:endParaRPr lang="zh-CN" altLang="en-US" sz="1200" dirty="0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67830" y="547567"/>
              <a:ext cx="18582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POSITIONS</a:t>
              </a:r>
              <a:endParaRPr lang="zh-CN" altLang="en-US" sz="24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4174126" y="699128"/>
              <a:ext cx="247951" cy="170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/>
            <a:r>
              <a:rPr lang="zh-CN" altLang="en-US" sz="4800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发展</a:t>
            </a:r>
            <a:r>
              <a:rPr lang="zh-CN" altLang="en-US" sz="4800" b="1" kern="1200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战略</a:t>
            </a:r>
            <a:endParaRPr lang="en-US" altLang="zh-CN" sz="4800" b="1" kern="1200" dirty="0">
              <a:gradFill>
                <a:gsLst>
                  <a:gs pos="0">
                    <a:schemeClr val="accent2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871410" y="291441"/>
            <a:ext cx="2084391" cy="705704"/>
            <a:chOff x="2367830" y="547567"/>
            <a:chExt cx="2084391" cy="705704"/>
          </a:xfrm>
        </p:grpSpPr>
        <p:sp>
          <p:nvSpPr>
            <p:cNvPr id="5" name="矩形 4"/>
            <p:cNvSpPr/>
            <p:nvPr/>
          </p:nvSpPr>
          <p:spPr>
            <a:xfrm>
              <a:off x="2367830" y="976272"/>
              <a:ext cx="2084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gradFill>
                    <a:gsLst>
                      <a:gs pos="0">
                        <a:schemeClr val="accent3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SOUTHEAST UNIVERSITY</a:t>
              </a:r>
              <a:endParaRPr lang="zh-CN" altLang="en-US" sz="1200" dirty="0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67830" y="547567"/>
              <a:ext cx="18582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POSITIONS</a:t>
              </a:r>
              <a:endParaRPr lang="zh-CN" altLang="en-US" sz="24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4174126" y="699128"/>
              <a:ext cx="247951" cy="170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/>
            <a:r>
              <a:rPr lang="zh-CN" altLang="en-US" sz="4800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发展</a:t>
            </a:r>
            <a:r>
              <a:rPr lang="zh-CN" altLang="en-US" sz="4800" b="1" kern="1200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路径</a:t>
            </a:r>
            <a:endParaRPr lang="en-US" altLang="zh-CN" sz="4800" b="1" kern="1200" dirty="0">
              <a:gradFill>
                <a:gsLst>
                  <a:gs pos="0">
                    <a:schemeClr val="accent2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871410" y="291441"/>
            <a:ext cx="2084391" cy="705704"/>
            <a:chOff x="2367830" y="547567"/>
            <a:chExt cx="2084391" cy="705704"/>
          </a:xfrm>
        </p:grpSpPr>
        <p:sp>
          <p:nvSpPr>
            <p:cNvPr id="5" name="矩形 4"/>
            <p:cNvSpPr/>
            <p:nvPr/>
          </p:nvSpPr>
          <p:spPr>
            <a:xfrm>
              <a:off x="2367830" y="976272"/>
              <a:ext cx="2084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gradFill>
                    <a:gsLst>
                      <a:gs pos="0">
                        <a:schemeClr val="accent3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SOUTHEAST UNIVERSITY</a:t>
              </a:r>
              <a:endParaRPr lang="zh-CN" altLang="en-US" sz="1200" dirty="0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67830" y="547567"/>
              <a:ext cx="18582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POSITIONS</a:t>
              </a:r>
              <a:endParaRPr lang="zh-CN" altLang="en-US" sz="24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4174126" y="699128"/>
              <a:ext cx="247951" cy="170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2206162"/>
            <a:ext cx="12192000" cy="2496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216900" y="5727700"/>
          <a:ext cx="3949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" r:id="rId3" imgW="7823200" imgH="2209800" progId="">
                  <p:embed/>
                </p:oleObj>
              </mc:Choice>
              <mc:Fallback>
                <p:oleObj r:id="rId3" imgW="7823200" imgH="220980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5727700"/>
                        <a:ext cx="39497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0" y="0"/>
          <a:ext cx="77851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r:id="rId5" imgW="10502900" imgH="2959100" progId="">
                  <p:embed/>
                </p:oleObj>
              </mc:Choice>
              <mc:Fallback>
                <p:oleObj r:id="rId5" imgW="10502900" imgH="2959100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785100" cy="219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3" b="28219"/>
          <a:stretch>
            <a:fillRect/>
          </a:stretch>
        </p:blipFill>
        <p:spPr bwMode="auto">
          <a:xfrm>
            <a:off x="9641792" y="38501"/>
            <a:ext cx="2550208" cy="7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重塑</a:t>
            </a:r>
            <a:r>
              <a:rPr lang="zh-CN" altLang="en-US" sz="4800" b="1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目标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871410" y="291441"/>
            <a:ext cx="2084391" cy="705704"/>
            <a:chOff x="2367830" y="547567"/>
            <a:chExt cx="2084391" cy="705704"/>
          </a:xfrm>
        </p:grpSpPr>
        <p:sp>
          <p:nvSpPr>
            <p:cNvPr id="5" name="矩形 4"/>
            <p:cNvSpPr/>
            <p:nvPr/>
          </p:nvSpPr>
          <p:spPr>
            <a:xfrm>
              <a:off x="2367830" y="976272"/>
              <a:ext cx="2084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gradFill>
                    <a:gsLst>
                      <a:gs pos="0">
                        <a:schemeClr val="accent3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SOUTHEAST UNIVERSITY</a:t>
              </a:r>
              <a:endParaRPr lang="zh-CN" altLang="en-US" sz="1200" dirty="0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67830" y="547567"/>
              <a:ext cx="19287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PROGRESS</a:t>
              </a:r>
              <a:endParaRPr lang="zh-CN" altLang="en-US" sz="24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4174126" y="699128"/>
              <a:ext cx="247951" cy="170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/>
            <a:r>
              <a:rPr lang="zh-CN" altLang="en-US" sz="48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深化</a:t>
            </a:r>
            <a:r>
              <a:rPr lang="zh-CN" altLang="en-US" sz="4800" b="1" kern="1200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改革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871410" y="291441"/>
            <a:ext cx="2084391" cy="705704"/>
            <a:chOff x="2367830" y="547567"/>
            <a:chExt cx="2084391" cy="705704"/>
          </a:xfrm>
        </p:grpSpPr>
        <p:sp>
          <p:nvSpPr>
            <p:cNvPr id="5" name="矩形 4"/>
            <p:cNvSpPr/>
            <p:nvPr/>
          </p:nvSpPr>
          <p:spPr>
            <a:xfrm>
              <a:off x="2367830" y="976272"/>
              <a:ext cx="2084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gradFill>
                    <a:gsLst>
                      <a:gs pos="0">
                        <a:schemeClr val="accent3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SOUTHEAST UNIVERSITY</a:t>
              </a:r>
              <a:endParaRPr lang="zh-CN" altLang="en-US" sz="1200" dirty="0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67830" y="547567"/>
              <a:ext cx="19287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PROGRESS</a:t>
              </a:r>
              <a:endParaRPr lang="zh-CN" altLang="en-US" sz="24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4174126" y="699128"/>
              <a:ext cx="247951" cy="170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/>
            <a:r>
              <a:rPr lang="zh-CN" altLang="en-US" sz="4800" b="1" kern="1200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编制过程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871410" y="291441"/>
            <a:ext cx="2084391" cy="705704"/>
            <a:chOff x="2367830" y="547567"/>
            <a:chExt cx="2084391" cy="705704"/>
          </a:xfrm>
        </p:grpSpPr>
        <p:sp>
          <p:nvSpPr>
            <p:cNvPr id="5" name="矩形 4"/>
            <p:cNvSpPr/>
            <p:nvPr/>
          </p:nvSpPr>
          <p:spPr>
            <a:xfrm>
              <a:off x="2367830" y="976272"/>
              <a:ext cx="2084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gradFill>
                    <a:gsLst>
                      <a:gs pos="0">
                        <a:schemeClr val="accent3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SOUTHEAST UNIVERSITY</a:t>
              </a:r>
              <a:endParaRPr lang="zh-CN" altLang="en-US" sz="1200" dirty="0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67830" y="547567"/>
              <a:ext cx="19287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PROGRESS</a:t>
              </a:r>
              <a:endParaRPr lang="zh-CN" altLang="en-US" sz="24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4174126" y="699128"/>
              <a:ext cx="247951" cy="170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引领</a:t>
            </a:r>
            <a:r>
              <a:rPr lang="zh-CN" altLang="en-US" sz="4800" b="1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发展</a:t>
            </a:r>
            <a:endParaRPr lang="zh-CN" altLang="en-US" sz="4800" b="1" kern="1200" dirty="0">
              <a:gradFill>
                <a:gsLst>
                  <a:gs pos="0">
                    <a:schemeClr val="accent2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871410" y="291441"/>
            <a:ext cx="2084391" cy="705704"/>
            <a:chOff x="2367830" y="547567"/>
            <a:chExt cx="2084391" cy="705704"/>
          </a:xfrm>
        </p:grpSpPr>
        <p:sp>
          <p:nvSpPr>
            <p:cNvPr id="5" name="矩形 4"/>
            <p:cNvSpPr/>
            <p:nvPr/>
          </p:nvSpPr>
          <p:spPr>
            <a:xfrm>
              <a:off x="2367830" y="976272"/>
              <a:ext cx="2084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gradFill>
                    <a:gsLst>
                      <a:gs pos="0">
                        <a:schemeClr val="accent3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SOUTHEAST UNIVERSITY</a:t>
              </a:r>
              <a:endParaRPr lang="zh-CN" altLang="en-US" sz="1200" dirty="0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67830" y="547567"/>
              <a:ext cx="19287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PROGRESS</a:t>
              </a:r>
              <a:endParaRPr lang="zh-CN" altLang="en-US" sz="24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4174126" y="699128"/>
              <a:ext cx="247951" cy="170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7854-88CA-4B25-B862-D67C863739F7}" type="datetimeFigureOut">
              <a:rPr lang="zh-CN" altLang="en-US" smtClean="0"/>
              <a:t>2022-7-5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B26A-6D1F-4002-8DCB-4C30E5957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831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7854-88CA-4B25-B862-D67C863739F7}" type="datetimeFigureOut">
              <a:rPr lang="zh-CN" altLang="en-US" smtClean="0"/>
              <a:t>2022-7-5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B26A-6D1F-4002-8DCB-4C30E5957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623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7854-88CA-4B25-B862-D67C863739F7}" type="datetimeFigureOut">
              <a:rPr lang="zh-CN" altLang="en-US" smtClean="0"/>
              <a:t>2022-7-5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B26A-6D1F-4002-8DCB-4C30E5957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80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7854-88CA-4B25-B862-D67C863739F7}" type="datetimeFigureOut">
              <a:rPr lang="zh-CN" altLang="en-US" smtClean="0"/>
              <a:t>2022-7-5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B26A-6D1F-4002-8DCB-4C30E5957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616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7854-88CA-4B25-B862-D67C863739F7}" type="datetimeFigureOut">
              <a:rPr lang="zh-CN" altLang="en-US" smtClean="0"/>
              <a:t>2022-7-5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B26A-6D1F-4002-8DCB-4C30E5957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12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/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编制过程</a:t>
            </a: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429857" y="1068349"/>
            <a:ext cx="441415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7854-88CA-4B25-B862-D67C863739F7}" type="datetimeFigureOut">
              <a:rPr lang="zh-CN" altLang="en-US" smtClean="0"/>
              <a:t>2022-7-5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B26A-6D1F-4002-8DCB-4C30E5957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02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7854-88CA-4B25-B862-D67C863739F7}" type="datetimeFigureOut">
              <a:rPr lang="zh-CN" altLang="en-US" smtClean="0"/>
              <a:t>2022-7-5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B26A-6D1F-4002-8DCB-4C30E5957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317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7854-88CA-4B25-B862-D67C863739F7}" type="datetimeFigureOut">
              <a:rPr lang="zh-CN" altLang="en-US" smtClean="0"/>
              <a:t>2022-7-5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B26A-6D1F-4002-8DCB-4C30E5957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01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7854-88CA-4B25-B862-D67C863739F7}" type="datetimeFigureOut">
              <a:rPr lang="zh-CN" altLang="en-US" smtClean="0"/>
              <a:t>2022-7-5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B26A-6D1F-4002-8DCB-4C30E5957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173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7854-88CA-4B25-B862-D67C863739F7}" type="datetimeFigureOut">
              <a:rPr lang="zh-CN" altLang="en-US" smtClean="0"/>
              <a:t>2022-7-5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B26A-6D1F-4002-8DCB-4C30E5957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77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7854-88CA-4B25-B862-D67C863739F7}" type="datetimeFigureOut">
              <a:rPr lang="zh-CN" altLang="en-US" smtClean="0"/>
              <a:t>2022-7-5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B26A-6D1F-4002-8DCB-4C30E5957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75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29857" y="1068349"/>
            <a:ext cx="226040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uqibin\Desktop\大礼堂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5693"/>
            <a:ext cx="12192000" cy="4482307"/>
          </a:xfrm>
          <a:prstGeom prst="rect">
            <a:avLst/>
          </a:prstGeom>
          <a:noFill/>
        </p:spPr>
      </p:pic>
      <p:sp>
        <p:nvSpPr>
          <p:cNvPr id="4" name="矩形 3"/>
          <p:cNvSpPr/>
          <p:nvPr userDrawn="1"/>
        </p:nvSpPr>
        <p:spPr>
          <a:xfrm>
            <a:off x="0" y="1745673"/>
            <a:ext cx="12192000" cy="511232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1"/>
          <p:cNvSpPr/>
          <p:nvPr userDrawn="1"/>
        </p:nvSpPr>
        <p:spPr>
          <a:xfrm>
            <a:off x="233031" y="228796"/>
            <a:ext cx="30784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/>
            <a:r>
              <a:rPr lang="zh-CN" alt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总体</a:t>
            </a: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目标  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29857" y="1068349"/>
            <a:ext cx="441415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1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/>
            <a:r>
              <a:rPr lang="zh-CN" alt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改革</a:t>
            </a: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思路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29857" y="1068349"/>
            <a:ext cx="441415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1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algn="l" defTabSz="914400" rtl="0" eaLnBrk="1" latinLnBrk="0" hangingPunct="1"/>
            <a:r>
              <a:rPr lang="zh-CN" alt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改革任务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29857" y="1068349"/>
            <a:ext cx="441415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1"/>
          <p:cNvSpPr/>
          <p:nvPr userDrawn="1"/>
        </p:nvSpPr>
        <p:spPr>
          <a:xfrm>
            <a:off x="233031" y="228796"/>
            <a:ext cx="273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algn="l" defTabSz="914400" rtl="0" eaLnBrk="1" latinLnBrk="0" hangingPunct="1"/>
            <a:r>
              <a:rPr lang="zh-CN" alt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重点工作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29857" y="1068349"/>
            <a:ext cx="441415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11170611" y="6478475"/>
            <a:ext cx="673582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r">
              <a:defRPr/>
            </a:pPr>
            <a:r>
              <a:rPr lang="en-US" altLang="zh-CN" sz="1000" kern="10" dirty="0">
                <a:ln w="9525">
                  <a:noFill/>
                  <a:round/>
                </a:ln>
                <a:gradFill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Page </a:t>
            </a:r>
            <a:fld id="{A45D51EE-D175-4F6B-96D5-1F5F9EADD7B1}" type="slidenum">
              <a:rPr lang="en-US" altLang="zh-CN" sz="1000" kern="10" dirty="0">
                <a:ln w="9525">
                  <a:noFill/>
                  <a:round/>
                </a:ln>
                <a:gradFill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‹#›</a:t>
            </a:fld>
            <a:endParaRPr lang="en-US" altLang="zh-CN" sz="1000" kern="10" dirty="0">
              <a:ln w="9525">
                <a:noFill/>
                <a:round/>
              </a:ln>
              <a:gradFill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 flipH="1">
            <a:off x="250825" y="6381750"/>
            <a:ext cx="11593368" cy="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3" b="28219"/>
          <a:stretch>
            <a:fillRect/>
          </a:stretch>
        </p:blipFill>
        <p:spPr bwMode="auto">
          <a:xfrm>
            <a:off x="9641792" y="38501"/>
            <a:ext cx="2550208" cy="7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 userDrawn="1"/>
        </p:nvCxnSpPr>
        <p:spPr>
          <a:xfrm>
            <a:off x="429857" y="1068349"/>
            <a:ext cx="226040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7854-88CA-4B25-B862-D67C863739F7}" type="datetimeFigureOut">
              <a:rPr lang="zh-CN" altLang="en-US" smtClean="0"/>
              <a:t>2022-7-5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B26A-6D1F-4002-8DCB-4C30E5957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84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0174" y="2201927"/>
            <a:ext cx="11711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  <a:defRPr/>
            </a:pPr>
            <a:r>
              <a:rPr lang="zh-CN" altLang="en-US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第二学士学位面试</a:t>
            </a:r>
            <a:endParaRPr lang="en-US" altLang="zh-CN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spcBef>
                <a:spcPts val="1200"/>
              </a:spcBef>
              <a:spcAft>
                <a:spcPts val="1200"/>
              </a:spcAft>
              <a:defRPr/>
            </a:pPr>
            <a:r>
              <a:rPr lang="zh-CN" altLang="en-US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考生自我介绍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6342" y="5132833"/>
            <a:ext cx="479931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2022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07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09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4"/>
          <p:cNvGrpSpPr/>
          <p:nvPr/>
        </p:nvGrpSpPr>
        <p:grpSpPr>
          <a:xfrm>
            <a:off x="160383" y="309929"/>
            <a:ext cx="12031617" cy="706755"/>
            <a:chOff x="170845" y="1309533"/>
            <a:chExt cx="12031617" cy="706755"/>
          </a:xfrm>
        </p:grpSpPr>
        <p:sp>
          <p:nvSpPr>
            <p:cNvPr id="10" name="矩形 45"/>
            <p:cNvSpPr/>
            <p:nvPr/>
          </p:nvSpPr>
          <p:spPr>
            <a:xfrm>
              <a:off x="170845" y="1309533"/>
              <a:ext cx="12031617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32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smtClean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1.</a:t>
              </a:r>
              <a:r>
                <a:rPr lang="en-US" altLang="zh-CN" sz="4000" b="1" dirty="0" smtClean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000" b="1" dirty="0" smtClean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本人基本情况介绍</a:t>
              </a:r>
              <a:endParaRPr lang="zh-CN" altLang="en-US" sz="4000" b="1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1" name="直接连接符 46"/>
            <p:cNvCxnSpPr/>
            <p:nvPr/>
          </p:nvCxnSpPr>
          <p:spPr>
            <a:xfrm>
              <a:off x="669551" y="1871459"/>
              <a:ext cx="11002496" cy="0"/>
            </a:xfrm>
            <a:prstGeom prst="line">
              <a:avLst/>
            </a:prstGeom>
            <a:ln w="9525">
              <a:solidFill>
                <a:schemeClr val="accent3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等腰三角形 47"/>
            <p:cNvSpPr/>
            <p:nvPr/>
          </p:nvSpPr>
          <p:spPr>
            <a:xfrm flipV="1">
              <a:off x="5992793" y="1871459"/>
              <a:ext cx="290945" cy="11083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13435" y="2101850"/>
            <a:ext cx="1109027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2900" y="1131736"/>
            <a:ext cx="115794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基本信息（年龄、籍贯、政治面貌）：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学习经历（高中起）：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兴趣爱好特长：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540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4"/>
          <p:cNvGrpSpPr/>
          <p:nvPr/>
        </p:nvGrpSpPr>
        <p:grpSpPr>
          <a:xfrm>
            <a:off x="160383" y="309929"/>
            <a:ext cx="12031617" cy="706755"/>
            <a:chOff x="170845" y="1309533"/>
            <a:chExt cx="12031617" cy="706755"/>
          </a:xfrm>
        </p:grpSpPr>
        <p:sp>
          <p:nvSpPr>
            <p:cNvPr id="10" name="矩形 45"/>
            <p:cNvSpPr/>
            <p:nvPr/>
          </p:nvSpPr>
          <p:spPr>
            <a:xfrm>
              <a:off x="170845" y="1309533"/>
              <a:ext cx="12031617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32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r>
                <a:rPr lang="en-US" altLang="zh-CN" sz="4000" b="1" dirty="0" smtClean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r>
                <a:rPr lang="en-US" altLang="zh-CN" sz="4000" b="1" dirty="0" smtClean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0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本科阶段学业情况</a:t>
              </a:r>
            </a:p>
          </p:txBody>
        </p:sp>
        <p:cxnSp>
          <p:nvCxnSpPr>
            <p:cNvPr id="11" name="直接连接符 46"/>
            <p:cNvCxnSpPr/>
            <p:nvPr/>
          </p:nvCxnSpPr>
          <p:spPr>
            <a:xfrm>
              <a:off x="669551" y="1871459"/>
              <a:ext cx="11002496" cy="0"/>
            </a:xfrm>
            <a:prstGeom prst="line">
              <a:avLst/>
            </a:prstGeom>
            <a:ln w="9525">
              <a:solidFill>
                <a:schemeClr val="accent3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等腰三角形 47"/>
            <p:cNvSpPr/>
            <p:nvPr/>
          </p:nvSpPr>
          <p:spPr>
            <a:xfrm flipV="1">
              <a:off x="5992793" y="1871459"/>
              <a:ext cx="290945" cy="11083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13435" y="2101850"/>
            <a:ext cx="1109027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900" y="1131736"/>
            <a:ext cx="115794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所学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学分绩点：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英语水平：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4"/>
          <p:cNvGrpSpPr/>
          <p:nvPr/>
        </p:nvGrpSpPr>
        <p:grpSpPr>
          <a:xfrm>
            <a:off x="160383" y="309929"/>
            <a:ext cx="12031617" cy="706755"/>
            <a:chOff x="170845" y="1309533"/>
            <a:chExt cx="12031617" cy="706755"/>
          </a:xfrm>
        </p:grpSpPr>
        <p:sp>
          <p:nvSpPr>
            <p:cNvPr id="10" name="矩形 45"/>
            <p:cNvSpPr/>
            <p:nvPr/>
          </p:nvSpPr>
          <p:spPr>
            <a:xfrm>
              <a:off x="170845" y="1309533"/>
              <a:ext cx="12031617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r>
                <a:rPr lang="en-US" altLang="zh-CN" sz="4000" b="1" dirty="0" smtClean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r>
                <a:rPr lang="en-US" altLang="zh-CN" sz="4000" b="1" dirty="0" smtClean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0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本科阶段综合表现</a:t>
              </a:r>
            </a:p>
          </p:txBody>
        </p:sp>
        <p:cxnSp>
          <p:nvCxnSpPr>
            <p:cNvPr id="11" name="直接连接符 46"/>
            <p:cNvCxnSpPr/>
            <p:nvPr/>
          </p:nvCxnSpPr>
          <p:spPr>
            <a:xfrm>
              <a:off x="669551" y="1871459"/>
              <a:ext cx="11002496" cy="0"/>
            </a:xfrm>
            <a:prstGeom prst="line">
              <a:avLst/>
            </a:prstGeom>
            <a:ln w="9525">
              <a:solidFill>
                <a:schemeClr val="accent3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等腰三角形 47"/>
            <p:cNvSpPr/>
            <p:nvPr/>
          </p:nvSpPr>
          <p:spPr>
            <a:xfrm flipV="1">
              <a:off x="5992793" y="1871459"/>
              <a:ext cx="290945" cy="11083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13435" y="2101850"/>
            <a:ext cx="1109027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900" y="1131736"/>
            <a:ext cx="115794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竞赛获奖：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实践活动：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志愿服务：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41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4"/>
          <p:cNvGrpSpPr/>
          <p:nvPr/>
        </p:nvGrpSpPr>
        <p:grpSpPr>
          <a:xfrm>
            <a:off x="160383" y="309929"/>
            <a:ext cx="12031617" cy="706755"/>
            <a:chOff x="170845" y="1309533"/>
            <a:chExt cx="12031617" cy="706755"/>
          </a:xfrm>
        </p:grpSpPr>
        <p:sp>
          <p:nvSpPr>
            <p:cNvPr id="10" name="矩形 45"/>
            <p:cNvSpPr/>
            <p:nvPr/>
          </p:nvSpPr>
          <p:spPr>
            <a:xfrm>
              <a:off x="170845" y="1309533"/>
              <a:ext cx="12031617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r>
                <a:rPr lang="en-US" altLang="zh-CN" sz="4000" b="1" dirty="0" smtClean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r>
                <a:rPr lang="en-US" altLang="zh-CN" sz="4000" b="1" dirty="0" smtClean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000" b="1" dirty="0" smtClean="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报考第二学位情况</a:t>
              </a:r>
              <a:endParaRPr lang="zh-CN" altLang="en-US" sz="4000" b="1" dirty="0"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1" name="直接连接符 46"/>
            <p:cNvCxnSpPr/>
            <p:nvPr/>
          </p:nvCxnSpPr>
          <p:spPr>
            <a:xfrm>
              <a:off x="669551" y="1871459"/>
              <a:ext cx="11002496" cy="0"/>
            </a:xfrm>
            <a:prstGeom prst="line">
              <a:avLst/>
            </a:prstGeom>
            <a:ln w="9525">
              <a:solidFill>
                <a:schemeClr val="accent3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等腰三角形 47"/>
            <p:cNvSpPr/>
            <p:nvPr/>
          </p:nvSpPr>
          <p:spPr>
            <a:xfrm flipV="1">
              <a:off x="5992793" y="1871459"/>
              <a:ext cx="290945" cy="11083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13435" y="2101850"/>
            <a:ext cx="1109027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900" y="1131736"/>
            <a:ext cx="115794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对报考专业的认识：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报考优势和不足：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规划：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857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0174" y="2201927"/>
            <a:ext cx="11711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  <a:defRPr/>
            </a:pPr>
            <a:r>
              <a:rPr lang="zh-CN" altLang="en-US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</a:t>
            </a:r>
            <a:endParaRPr lang="en-US" altLang="zh-CN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spcBef>
                <a:spcPts val="1200"/>
              </a:spcBef>
              <a:spcAft>
                <a:spcPts val="1200"/>
              </a:spcAft>
              <a:defRPr/>
            </a:pPr>
            <a:r>
              <a:rPr lang="zh-CN" altLang="en-US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  <p:sp>
        <p:nvSpPr>
          <p:cNvPr id="4" name="矩形 3"/>
          <p:cNvSpPr/>
          <p:nvPr/>
        </p:nvSpPr>
        <p:spPr>
          <a:xfrm>
            <a:off x="3696342" y="5132833"/>
            <a:ext cx="479931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2022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07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09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49914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>
            <a:shade val="85000"/>
          </a:srgbClr>
        </a:solidFill>
      </a:spPr>
      <a:bodyPr wrap="square">
        <a:spAutoFit/>
      </a:bodyPr>
      <a:lstStyle>
        <a:defPPr>
          <a:spcBef>
            <a:spcPts val="600"/>
          </a:spcBef>
          <a:spcAft>
            <a:spcPts val="600"/>
          </a:spcAft>
          <a:defRPr lang="zh-CN" altLang="en-US" sz="3200" dirty="0" smtClean="0">
            <a:solidFill>
              <a:srgbClr val="002060"/>
            </a:solidFill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>
        <a:ln w="9525">
          <a:solidFill>
            <a:schemeClr val="accent3"/>
          </a:solidFill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122</Words>
  <Application>Microsoft Office PowerPoint</Application>
  <PresentationFormat>宽屏</PresentationFormat>
  <Paragraphs>57</Paragraphs>
  <Slides>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黑体</vt:lpstr>
      <vt:lpstr>宋体</vt:lpstr>
      <vt:lpstr>Wingdings</vt:lpstr>
      <vt:lpstr>等线 Light</vt:lpstr>
      <vt:lpstr>Calibri</vt:lpstr>
      <vt:lpstr>微软雅黑</vt:lpstr>
      <vt:lpstr>楷体</vt:lpstr>
      <vt:lpstr>等线</vt:lpstr>
      <vt:lpstr>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davidjingyu</dc:creator>
  <cp:lastModifiedBy>hp</cp:lastModifiedBy>
  <cp:revision>3509</cp:revision>
  <cp:lastPrinted>2021-07-15T07:01:00Z</cp:lastPrinted>
  <dcterms:created xsi:type="dcterms:W3CDTF">2017-10-23T02:24:00Z</dcterms:created>
  <dcterms:modified xsi:type="dcterms:W3CDTF">2022-07-05T08:08:56Z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