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1C3C1-916C-8CA4-318B-9946308F5CBA}" v="44" dt="2023-01-01T01:44:21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谭乔元" userId="S::103008822@seu.edu.cn::dea48e06-e76a-4aaf-afba-3e23c938fb2d" providerId="AD" clId="Web-{2B51C3C1-916C-8CA4-318B-9946308F5CBA}"/>
    <pc:docChg chg="modSld">
      <pc:chgData name="谭乔元" userId="S::103008822@seu.edu.cn::dea48e06-e76a-4aaf-afba-3e23c938fb2d" providerId="AD" clId="Web-{2B51C3C1-916C-8CA4-318B-9946308F5CBA}" dt="2023-01-01T01:44:21.183" v="43" actId="1076"/>
      <pc:docMkLst>
        <pc:docMk/>
      </pc:docMkLst>
      <pc:sldChg chg="modSp">
        <pc:chgData name="谭乔元" userId="S::103008822@seu.edu.cn::dea48e06-e76a-4aaf-afba-3e23c938fb2d" providerId="AD" clId="Web-{2B51C3C1-916C-8CA4-318B-9946308F5CBA}" dt="2023-01-01T01:44:21.183" v="43" actId="1076"/>
        <pc:sldMkLst>
          <pc:docMk/>
          <pc:sldMk cId="0" sldId="258"/>
        </pc:sldMkLst>
        <pc:spChg chg="mod">
          <ac:chgData name="谭乔元" userId="S::103008822@seu.edu.cn::dea48e06-e76a-4aaf-afba-3e23c938fb2d" providerId="AD" clId="Web-{2B51C3C1-916C-8CA4-318B-9946308F5CBA}" dt="2023-01-01T01:44:21.183" v="43" actId="1076"/>
          <ac:spMkLst>
            <pc:docMk/>
            <pc:sldMk cId="0" sldId="258"/>
            <ac:spMk id="53" creationId="{00000000-0000-0000-0000-000000000000}"/>
          </ac:spMkLst>
        </pc:spChg>
      </pc:sldChg>
      <pc:sldChg chg="modSp">
        <pc:chgData name="谭乔元" userId="S::103008822@seu.edu.cn::dea48e06-e76a-4aaf-afba-3e23c938fb2d" providerId="AD" clId="Web-{2B51C3C1-916C-8CA4-318B-9946308F5CBA}" dt="2023-01-01T01:43:54.761" v="33" actId="20577"/>
        <pc:sldMkLst>
          <pc:docMk/>
          <pc:sldMk cId="0" sldId="259"/>
        </pc:sldMkLst>
        <pc:spChg chg="mod">
          <ac:chgData name="谭乔元" userId="S::103008822@seu.edu.cn::dea48e06-e76a-4aaf-afba-3e23c938fb2d" providerId="AD" clId="Web-{2B51C3C1-916C-8CA4-318B-9946308F5CBA}" dt="2023-01-01T01:43:54.761" v="33" actId="20577"/>
          <ac:spMkLst>
            <pc:docMk/>
            <pc:sldMk cId="0" sldId="259"/>
            <ac:spMk id="6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s://www.google.cn/intl/zh-CN/chrom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jszsms.com/school/10286-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jszsms.com/school/10286-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jszsms.com/help/faq/ks" TargetMode="External"/><Relationship Id="rId2" Type="http://schemas.openxmlformats.org/officeDocument/2006/relationships/hyperlink" Target="http://www.yjszsm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7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1101991"/>
            <a:ext cx="11772900" cy="4168508"/>
          </a:xfrm>
          <a:prstGeom prst="rect">
            <a:avLst/>
          </a:prstGeom>
        </p:spPr>
      </p:pic>
      <p:sp>
        <p:nvSpPr>
          <p:cNvPr id="4" name="textbox 3"/>
          <p:cNvSpPr/>
          <p:nvPr/>
        </p:nvSpPr>
        <p:spPr>
          <a:xfrm>
            <a:off x="266065" y="2293620"/>
            <a:ext cx="6115050" cy="1573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" dirty="0"/>
          </a:p>
          <a:p>
            <a:pPr marL="27305" indent="-14605" algn="l" rtl="0" eaLnBrk="0">
              <a:lnSpc>
                <a:spcPct val="100000"/>
              </a:lnSpc>
              <a:spcBef>
                <a:spcPts val="0"/>
              </a:spcBef>
            </a:pPr>
            <a:r>
              <a:rPr sz="3900" spc="100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东南大学在线面试</a:t>
            </a:r>
            <a:r>
              <a:rPr sz="3900" spc="45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</a:t>
            </a:r>
            <a:r>
              <a:rPr sz="3900" spc="80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</a:t>
            </a:r>
          </a:p>
          <a:p>
            <a:pPr marL="27305" indent="-14605" algn="l" rtl="0" eaLnBrk="0">
              <a:lnSpc>
                <a:spcPct val="100000"/>
              </a:lnSpc>
              <a:spcBef>
                <a:spcPts val="0"/>
              </a:spcBef>
            </a:pPr>
            <a:r>
              <a:rPr sz="3900" spc="80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考生操作说</a:t>
            </a:r>
            <a:r>
              <a:rPr sz="3900" spc="65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</a:t>
            </a:r>
            <a:endParaRPr lang="en-US" altLang="en-US" sz="3900" dirty="0"/>
          </a:p>
          <a:p>
            <a:pPr algn="l" rtl="0" eaLnBrk="0">
              <a:lnSpc>
                <a:spcPct val="110000"/>
              </a:lnSpc>
            </a:pPr>
            <a:endParaRPr lang="en-US" altLang="en-US" sz="2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344534" y="851916"/>
            <a:ext cx="3456940" cy="4977383"/>
          </a:xfrm>
          <a:prstGeom prst="rect">
            <a:avLst/>
          </a:prstGeom>
        </p:spPr>
      </p:pic>
      <p:pic>
        <p:nvPicPr>
          <p:cNvPr id="125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378450" y="851916"/>
            <a:ext cx="2628772" cy="3695191"/>
          </a:xfrm>
          <a:prstGeom prst="rect">
            <a:avLst/>
          </a:prstGeom>
        </p:spPr>
      </p:pic>
      <p:grpSp>
        <p:nvGrpSpPr>
          <p:cNvPr id="54" name="group 54"/>
          <p:cNvGrpSpPr/>
          <p:nvPr/>
        </p:nvGrpSpPr>
        <p:grpSpPr>
          <a:xfrm rot="21600000">
            <a:off x="0" y="0"/>
            <a:ext cx="1819275" cy="1000125"/>
            <a:chOff x="0" y="0"/>
            <a:chExt cx="1819275" cy="1000125"/>
          </a:xfrm>
        </p:grpSpPr>
        <p:sp>
          <p:nvSpPr>
            <p:cNvPr id="126" name="path"/>
            <p:cNvSpPr/>
            <p:nvPr/>
          </p:nvSpPr>
          <p:spPr>
            <a:xfrm>
              <a:off x="0" y="0"/>
              <a:ext cx="1409700" cy="590550"/>
            </a:xfrm>
            <a:custGeom>
              <a:avLst/>
              <a:gdLst/>
              <a:ahLst/>
              <a:cxnLst/>
              <a:rect l="0" t="0" r="0" b="0"/>
              <a:pathLst>
                <a:path w="2220" h="930">
                  <a:moveTo>
                    <a:pt x="0" y="930"/>
                  </a:moveTo>
                  <a:lnTo>
                    <a:pt x="2220" y="930"/>
                  </a:lnTo>
                  <a:lnTo>
                    <a:pt x="2220" y="0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7" name="path"/>
            <p:cNvSpPr/>
            <p:nvPr/>
          </p:nvSpPr>
          <p:spPr>
            <a:xfrm>
              <a:off x="1000125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3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8" name="path"/>
            <p:cNvSpPr/>
            <p:nvPr/>
          </p:nvSpPr>
          <p:spPr>
            <a:xfrm>
              <a:off x="1409700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9" name="rect"/>
          <p:cNvSpPr/>
          <p:nvPr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rgbClr val="0477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30" name="table 130"/>
          <p:cNvGraphicFramePr>
            <a:graphicFrameLocks noGrp="1"/>
          </p:cNvGraphicFramePr>
          <p:nvPr/>
        </p:nvGraphicFramePr>
        <p:xfrm>
          <a:off x="0" y="0"/>
          <a:ext cx="4831714" cy="1643952"/>
        </p:xfrm>
        <a:graphic>
          <a:graphicData uri="http://schemas.openxmlformats.org/drawingml/2006/table">
            <a:tbl>
              <a:tblPr/>
              <a:tblGrid>
                <a:gridCol w="2840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06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algn="l" rtl="0" eaLnBrk="0">
                        <a:lnSpc>
                          <a:spcPct val="66000"/>
                        </a:lnSpc>
                        <a:tabLst>
                          <a:tab pos="281940" algn="l"/>
                        </a:tabLst>
                      </a:pPr>
                      <a:r>
                        <a:rPr sz="72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	</a:t>
                      </a:r>
                      <a:r>
                        <a:rPr sz="7200" b="1" spc="-215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8</a:t>
                      </a:r>
                      <a:r>
                        <a:rPr sz="72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endParaRPr lang="en-US" altLang="en-US" sz="7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indent="22669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700" spc="80" dirty="0">
                          <a:ln w="6350" cap="flat" cmpd="sng">
                            <a:solidFill>
                              <a:srgbClr val="059F59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059F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二机位准</a:t>
                      </a:r>
                      <a:r>
                        <a:rPr sz="2700" spc="70" dirty="0">
                          <a:ln w="6350" cap="flat" cmpd="sng">
                            <a:solidFill>
                              <a:srgbClr val="059F59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059F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</a:t>
                      </a:r>
                      <a:endParaRPr lang="en-US" altLang="en-US" sz="27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6" name="group 56"/>
          <p:cNvGrpSpPr/>
          <p:nvPr/>
        </p:nvGrpSpPr>
        <p:grpSpPr>
          <a:xfrm rot="21600000">
            <a:off x="1000125" y="831050"/>
            <a:ext cx="1409737" cy="759624"/>
            <a:chOff x="0" y="0"/>
            <a:chExt cx="1409737" cy="759624"/>
          </a:xfrm>
        </p:grpSpPr>
        <p:sp>
          <p:nvSpPr>
            <p:cNvPr id="131" name="path"/>
            <p:cNvSpPr/>
            <p:nvPr/>
          </p:nvSpPr>
          <p:spPr>
            <a:xfrm>
              <a:off x="0" y="350049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6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2" name="path"/>
            <p:cNvSpPr/>
            <p:nvPr/>
          </p:nvSpPr>
          <p:spPr>
            <a:xfrm>
              <a:off x="650112" y="0"/>
              <a:ext cx="759625" cy="759624"/>
            </a:xfrm>
            <a:custGeom>
              <a:avLst/>
              <a:gdLst/>
              <a:ahLst/>
              <a:cxnLst/>
              <a:rect l="0" t="0" r="0" b="0"/>
              <a:pathLst>
                <a:path w="1196" h="1196">
                  <a:moveTo>
                    <a:pt x="0" y="1196"/>
                  </a:moveTo>
                  <a:lnTo>
                    <a:pt x="1196" y="1196"/>
                  </a:lnTo>
                  <a:lnTo>
                    <a:pt x="1196" y="0"/>
                  </a:lnTo>
                  <a:lnTo>
                    <a:pt x="0" y="0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rgbClr val="059F59">
                <a:alpha val="5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33" name="textbox 133"/>
          <p:cNvSpPr/>
          <p:nvPr/>
        </p:nvSpPr>
        <p:spPr>
          <a:xfrm>
            <a:off x="567029" y="4429709"/>
            <a:ext cx="4208779" cy="1574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1385"/>
              </a:lnSpc>
            </a:pPr>
            <a:r>
              <a:rPr sz="11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</a:t>
            </a:r>
            <a:r>
              <a:rPr sz="1100" spc="-15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1100" dirty="0"/>
          </a:p>
          <a:p>
            <a:pPr marL="247650" indent="-226060" algn="l" rtl="0" eaLnBrk="0">
              <a:lnSpc>
                <a:spcPct val="133000"/>
              </a:lnSpc>
              <a:spcBef>
                <a:spcPts val="760"/>
              </a:spcBef>
            </a:pPr>
            <a:r>
              <a:rPr sz="1200" b="1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1.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考生在使用手机时，如有</a:t>
            </a:r>
            <a:r>
              <a:rPr sz="1200" b="1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WIFI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网络，建议使用</a:t>
            </a:r>
            <a:r>
              <a:rPr sz="1200" b="1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WIFI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网络，同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时将手机通讯功能关闭。</a:t>
            </a:r>
            <a:r>
              <a:rPr sz="1200" spc="-2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如果必须使用</a:t>
            </a:r>
            <a:r>
              <a:rPr sz="1200" b="1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4G/5G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网络，建议关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闭电话功能</a:t>
            </a:r>
            <a:r>
              <a:rPr sz="1200" spc="-235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indent="17145" algn="l" rtl="0" eaLnBrk="0">
              <a:lnSpc>
                <a:spcPct val="97000"/>
              </a:lnSpc>
              <a:spcBef>
                <a:spcPts val="750"/>
              </a:spcBef>
            </a:pPr>
            <a:r>
              <a:rPr sz="1200" b="1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2.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</a:t>
            </a:r>
            <a:r>
              <a:rPr sz="1200" b="1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QQ</a:t>
            </a:r>
            <a:r>
              <a:rPr sz="1200" spc="-38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微信等软件设置为免打扰功能</a:t>
            </a:r>
            <a:r>
              <a:rPr sz="1200" spc="-365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algn="l" rtl="0" eaLnBrk="0">
              <a:lnSpc>
                <a:spcPct val="106000"/>
              </a:lnSpc>
            </a:pPr>
            <a:endParaRPr lang="en-US" altLang="en-US" sz="600" dirty="0"/>
          </a:p>
          <a:p>
            <a:pPr indent="17145" algn="l" rtl="0" eaLnBrk="0">
              <a:lnSpc>
                <a:spcPct val="97000"/>
              </a:lnSpc>
            </a:pPr>
            <a:r>
              <a:rPr sz="1200" b="1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3.</a:t>
            </a:r>
            <a:r>
              <a:rPr sz="1200" spc="-5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避免其他所有可能发生的手机干扰</a:t>
            </a:r>
            <a:r>
              <a:rPr sz="1200" spc="-605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</p:txBody>
      </p:sp>
      <p:sp>
        <p:nvSpPr>
          <p:cNvPr id="134" name="textbox 134"/>
          <p:cNvSpPr/>
          <p:nvPr/>
        </p:nvSpPr>
        <p:spPr>
          <a:xfrm>
            <a:off x="486867" y="2076399"/>
            <a:ext cx="4791709" cy="13011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234950" indent="-217170" algn="l" rtl="0" eaLnBrk="0">
              <a:lnSpc>
                <a:spcPct val="122000"/>
              </a:lnSpc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1. 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苹果手机使用相机功能（如右图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 </a:t>
            </a:r>
            <a:r>
              <a:rPr sz="1200" spc="-10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扫描二维码后</a:t>
            </a:r>
            <a:r>
              <a:rPr sz="1200" spc="-85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打开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Safari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浏览 器</a:t>
            </a:r>
            <a:r>
              <a:rPr sz="1200" spc="-1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进入等待页（如右图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 </a:t>
            </a:r>
            <a:r>
              <a:rPr sz="1200" spc="-1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200" spc="-10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indent="13335" algn="l" rtl="0" eaLnBrk="0">
              <a:lnSpc>
                <a:spcPct val="97000"/>
              </a:lnSpc>
              <a:spcBef>
                <a:spcPts val="800"/>
              </a:spcBef>
            </a:pPr>
            <a:r>
              <a:rPr sz="1200" spc="-1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</a:t>
            </a:r>
            <a:r>
              <a:rPr sz="1200" spc="-5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r>
              <a:rPr sz="1200" spc="-7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安卓手机使用微信</a:t>
            </a:r>
            <a:r>
              <a:rPr sz="1200" spc="-6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QQ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直接扫描进入即可</a:t>
            </a:r>
            <a:r>
              <a:rPr sz="1200" spc="-6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algn="l" rtl="0" eaLnBrk="0">
              <a:lnSpc>
                <a:spcPct val="104000"/>
              </a:lnSpc>
            </a:pPr>
            <a:endParaRPr lang="en-US" altLang="en-US" sz="600" dirty="0"/>
          </a:p>
          <a:p>
            <a:pPr marL="236220" indent="-223520" algn="l" rtl="0" eaLnBrk="0">
              <a:lnSpc>
                <a:spcPct val="124000"/>
              </a:lnSpc>
              <a:spcBef>
                <a:spcPts val="5"/>
              </a:spcBef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3. 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进入等待页后</a:t>
            </a:r>
            <a:r>
              <a:rPr sz="1200" spc="-5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考生无需操作</a:t>
            </a:r>
            <a:r>
              <a:rPr sz="1200" spc="-5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在主机位接收到面试进入通知时</a:t>
            </a:r>
            <a:r>
              <a:rPr sz="1200" spc="-535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点击确定</a:t>
            </a:r>
            <a:r>
              <a:rPr sz="1200" spc="-8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主机位</a:t>
            </a:r>
            <a:r>
              <a:rPr sz="1200" spc="-8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二机位同时进入</a:t>
            </a:r>
            <a:r>
              <a:rPr sz="1200" spc="-75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</p:txBody>
      </p:sp>
      <p:sp>
        <p:nvSpPr>
          <p:cNvPr id="135" name="rect"/>
          <p:cNvSpPr/>
          <p:nvPr/>
        </p:nvSpPr>
        <p:spPr>
          <a:xfrm>
            <a:off x="2204974" y="626236"/>
            <a:ext cx="409575" cy="409575"/>
          </a:xfrm>
          <a:prstGeom prst="rect">
            <a:avLst/>
          </a:prstGeom>
          <a:solidFill>
            <a:srgbClr val="059F59">
              <a:alpha val="2980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6" name="textbox 136"/>
          <p:cNvSpPr/>
          <p:nvPr/>
        </p:nvSpPr>
        <p:spPr>
          <a:xfrm>
            <a:off x="5977919" y="4946142"/>
            <a:ext cx="296545" cy="2362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9000"/>
              </a:lnSpc>
            </a:pPr>
            <a:r>
              <a:rPr sz="140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</a:t>
            </a:r>
            <a:r>
              <a:rPr sz="140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1400" dirty="0"/>
          </a:p>
        </p:txBody>
      </p:sp>
      <p:sp>
        <p:nvSpPr>
          <p:cNvPr id="137" name="textbox 137"/>
          <p:cNvSpPr/>
          <p:nvPr/>
        </p:nvSpPr>
        <p:spPr>
          <a:xfrm>
            <a:off x="10054852" y="6073845"/>
            <a:ext cx="297179" cy="2355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8000"/>
              </a:lnSpc>
            </a:pPr>
            <a:r>
              <a:rPr sz="140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</a:t>
            </a:r>
            <a:r>
              <a:rPr sz="140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en-US" sz="1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320" y="1395095"/>
            <a:ext cx="1628775" cy="257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8"/>
          <p:cNvSpPr/>
          <p:nvPr/>
        </p:nvSpPr>
        <p:spPr>
          <a:xfrm>
            <a:off x="4177719" y="5896514"/>
            <a:ext cx="2738120" cy="2038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7000"/>
              </a:lnSpc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进入面试后</a:t>
            </a:r>
            <a:r>
              <a:rPr sz="1200" spc="-40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一切按面试组的指挥进行</a:t>
            </a:r>
            <a:r>
              <a:rPr sz="1200" spc="-40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</p:txBody>
      </p:sp>
      <p:pic>
        <p:nvPicPr>
          <p:cNvPr id="139" name="picture 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4014" y="1589392"/>
            <a:ext cx="10868025" cy="5094604"/>
          </a:xfrm>
          <a:prstGeom prst="rect">
            <a:avLst/>
          </a:prstGeom>
        </p:spPr>
      </p:pic>
      <p:grpSp>
        <p:nvGrpSpPr>
          <p:cNvPr id="58" name="group 58"/>
          <p:cNvGrpSpPr/>
          <p:nvPr/>
        </p:nvGrpSpPr>
        <p:grpSpPr>
          <a:xfrm rot="21600000">
            <a:off x="0" y="0"/>
            <a:ext cx="2614549" cy="1590675"/>
            <a:chOff x="0" y="0"/>
            <a:chExt cx="2614549" cy="1590675"/>
          </a:xfrm>
        </p:grpSpPr>
        <p:sp>
          <p:nvSpPr>
            <p:cNvPr id="140" name="path"/>
            <p:cNvSpPr/>
            <p:nvPr/>
          </p:nvSpPr>
          <p:spPr>
            <a:xfrm>
              <a:off x="0" y="0"/>
              <a:ext cx="1409700" cy="1590675"/>
            </a:xfrm>
            <a:custGeom>
              <a:avLst/>
              <a:gdLst/>
              <a:ahLst/>
              <a:cxnLst/>
              <a:rect l="0" t="0" r="0" b="0"/>
              <a:pathLst>
                <a:path w="2220" h="2505">
                  <a:moveTo>
                    <a:pt x="0" y="2505"/>
                  </a:moveTo>
                  <a:lnTo>
                    <a:pt x="1575" y="2505"/>
                  </a:lnTo>
                  <a:lnTo>
                    <a:pt x="1575" y="930"/>
                  </a:lnTo>
                  <a:lnTo>
                    <a:pt x="0" y="930"/>
                  </a:lnTo>
                  <a:lnTo>
                    <a:pt x="0" y="2505"/>
                  </a:lnTo>
                  <a:close/>
                </a:path>
                <a:path w="2220" h="2505">
                  <a:moveTo>
                    <a:pt x="0" y="930"/>
                  </a:moveTo>
                  <a:lnTo>
                    <a:pt x="2220" y="930"/>
                  </a:lnTo>
                  <a:lnTo>
                    <a:pt x="2220" y="0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1" name="path"/>
            <p:cNvSpPr/>
            <p:nvPr/>
          </p:nvSpPr>
          <p:spPr>
            <a:xfrm>
              <a:off x="1000125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3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2" name="path"/>
            <p:cNvSpPr/>
            <p:nvPr/>
          </p:nvSpPr>
          <p:spPr>
            <a:xfrm>
              <a:off x="1409700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3" name="path"/>
            <p:cNvSpPr/>
            <p:nvPr/>
          </p:nvSpPr>
          <p:spPr>
            <a:xfrm>
              <a:off x="1000125" y="118110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6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4" name="path"/>
            <p:cNvSpPr/>
            <p:nvPr/>
          </p:nvSpPr>
          <p:spPr>
            <a:xfrm>
              <a:off x="1650237" y="831050"/>
              <a:ext cx="759625" cy="759624"/>
            </a:xfrm>
            <a:custGeom>
              <a:avLst/>
              <a:gdLst/>
              <a:ahLst/>
              <a:cxnLst/>
              <a:rect l="0" t="0" r="0" b="0"/>
              <a:pathLst>
                <a:path w="1196" h="1196">
                  <a:moveTo>
                    <a:pt x="0" y="1196"/>
                  </a:moveTo>
                  <a:lnTo>
                    <a:pt x="1196" y="1196"/>
                  </a:lnTo>
                  <a:lnTo>
                    <a:pt x="1196" y="0"/>
                  </a:lnTo>
                  <a:lnTo>
                    <a:pt x="0" y="0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rgbClr val="059F59">
                <a:alpha val="5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5" name="path"/>
            <p:cNvSpPr/>
            <p:nvPr/>
          </p:nvSpPr>
          <p:spPr>
            <a:xfrm>
              <a:off x="2204974" y="626236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3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46" name="rect"/>
          <p:cNvSpPr/>
          <p:nvPr/>
        </p:nvSpPr>
        <p:spPr>
          <a:xfrm>
            <a:off x="2964687" y="3162300"/>
            <a:ext cx="2619120" cy="1514475"/>
          </a:xfrm>
          <a:prstGeom prst="rect">
            <a:avLst/>
          </a:prstGeom>
          <a:solidFill>
            <a:srgbClr val="DAE3F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47" name="table 147"/>
          <p:cNvGraphicFramePr>
            <a:graphicFrameLocks noGrp="1"/>
          </p:cNvGraphicFramePr>
          <p:nvPr/>
        </p:nvGraphicFramePr>
        <p:xfrm>
          <a:off x="2958337" y="3155950"/>
          <a:ext cx="2631439" cy="1514475"/>
        </p:xfrm>
        <a:graphic>
          <a:graphicData uri="http://schemas.openxmlformats.org/drawingml/2006/table">
            <a:tbl>
              <a:tblPr/>
              <a:tblGrid>
                <a:gridCol w="2631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4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/>
                    </a:p>
                    <a:p>
                      <a:pPr indent="814705" algn="l" rtl="0" eaLnBrk="0">
                        <a:lnSpc>
                          <a:spcPts val="4780"/>
                        </a:lnSpc>
                        <a:spcBef>
                          <a:spcPts val="5"/>
                        </a:spcBef>
                      </a:pPr>
                      <a:r>
                        <a:rPr sz="3900" spc="80" dirty="0">
                          <a:solidFill>
                            <a:srgbClr val="04774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</a:t>
                      </a:r>
                      <a:r>
                        <a:rPr sz="3900" spc="70" dirty="0">
                          <a:solidFill>
                            <a:srgbClr val="04774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</a:t>
                      </a:r>
                      <a:endParaRPr lang="en-US" altLang="en-US" sz="3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8" name="rect"/>
          <p:cNvSpPr/>
          <p:nvPr/>
        </p:nvSpPr>
        <p:spPr>
          <a:xfrm>
            <a:off x="6732269" y="3152775"/>
            <a:ext cx="2619120" cy="1514475"/>
          </a:xfrm>
          <a:prstGeom prst="rect">
            <a:avLst/>
          </a:prstGeom>
          <a:solidFill>
            <a:srgbClr val="DAE3F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49" name="table 149"/>
          <p:cNvGraphicFramePr>
            <a:graphicFrameLocks noGrp="1"/>
          </p:cNvGraphicFramePr>
          <p:nvPr/>
        </p:nvGraphicFramePr>
        <p:xfrm>
          <a:off x="6725919" y="3146425"/>
          <a:ext cx="2631440" cy="1514475"/>
        </p:xfrm>
        <a:graphic>
          <a:graphicData uri="http://schemas.openxmlformats.org/drawingml/2006/table">
            <a:tbl>
              <a:tblPr/>
              <a:tblGrid>
                <a:gridCol w="263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4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indent="770890" algn="l" rtl="0" eaLnBrk="0">
                        <a:lnSpc>
                          <a:spcPct val="97000"/>
                        </a:lnSpc>
                      </a:pPr>
                      <a:r>
                        <a:rPr sz="4400" spc="-30" dirty="0">
                          <a:solidFill>
                            <a:srgbClr val="04774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专</a:t>
                      </a:r>
                      <a:r>
                        <a:rPr sz="4400" spc="-20" dirty="0">
                          <a:solidFill>
                            <a:srgbClr val="04774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家</a:t>
                      </a:r>
                      <a:endParaRPr lang="en-US" altLang="en-US" sz="4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0" name="textbox 150"/>
          <p:cNvSpPr/>
          <p:nvPr/>
        </p:nvSpPr>
        <p:spPr>
          <a:xfrm>
            <a:off x="3049135" y="665816"/>
            <a:ext cx="1440814" cy="4419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3280"/>
              </a:lnSpc>
            </a:pPr>
            <a:r>
              <a:rPr sz="2700" spc="90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进入面</a:t>
            </a:r>
            <a:r>
              <a:rPr sz="2700" spc="70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试</a:t>
            </a:r>
            <a:endParaRPr lang="en-US" altLang="en-US" sz="2700" dirty="0"/>
          </a:p>
        </p:txBody>
      </p:sp>
      <p:sp>
        <p:nvSpPr>
          <p:cNvPr id="151" name="textbox 151"/>
          <p:cNvSpPr/>
          <p:nvPr/>
        </p:nvSpPr>
        <p:spPr>
          <a:xfrm>
            <a:off x="442976" y="831088"/>
            <a:ext cx="387984" cy="6978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73000"/>
              </a:lnSpc>
              <a:spcBef>
                <a:spcPts val="0"/>
              </a:spcBef>
            </a:pPr>
            <a:r>
              <a:rPr sz="6000" b="1" spc="-195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9</a:t>
            </a:r>
            <a:endParaRPr lang="en-US" altLang="en-US" sz="6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6225" y="1956561"/>
            <a:ext cx="10906125" cy="4901434"/>
          </a:xfrm>
          <a:prstGeom prst="rect">
            <a:avLst/>
          </a:prstGeom>
        </p:spPr>
      </p:pic>
      <p:sp>
        <p:nvSpPr>
          <p:cNvPr id="153" name="textbox 153"/>
          <p:cNvSpPr/>
          <p:nvPr/>
        </p:nvSpPr>
        <p:spPr>
          <a:xfrm>
            <a:off x="3050944" y="665816"/>
            <a:ext cx="7724140" cy="811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7000"/>
              </a:lnSpc>
            </a:pPr>
            <a:endParaRPr lang="en-US" altLang="en-US" sz="100" dirty="0"/>
          </a:p>
          <a:p>
            <a:pPr marL="12700" indent="2540" algn="l" rtl="0" eaLnBrk="0">
              <a:lnSpc>
                <a:spcPct val="96000"/>
              </a:lnSpc>
            </a:pPr>
            <a:r>
              <a:rPr sz="2700" spc="0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面试完成</a:t>
            </a:r>
            <a:r>
              <a:rPr sz="2700" spc="0" dirty="0"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700" spc="0" dirty="0">
                <a:ln w="6350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0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切记面试过程中无需任何操作</a:t>
            </a:r>
            <a:r>
              <a:rPr sz="2000" spc="-66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进入面试后</a:t>
            </a:r>
            <a:r>
              <a:rPr sz="2000" spc="-645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一切按</a:t>
            </a:r>
            <a:r>
              <a:rPr sz="20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面试组的指挥进行</a:t>
            </a:r>
            <a:r>
              <a:rPr sz="2000" spc="-100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等待面试已完成界面方可关闭浏览器！</a:t>
            </a:r>
            <a:r>
              <a:rPr sz="20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spc="-355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r>
              <a:rPr sz="20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r>
              <a:rPr sz="20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spc="-1350" dirty="0">
                <a:ln w="6350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en-US" sz="2700" dirty="0"/>
          </a:p>
        </p:txBody>
      </p:sp>
      <p:grpSp>
        <p:nvGrpSpPr>
          <p:cNvPr id="60" name="group 60"/>
          <p:cNvGrpSpPr/>
          <p:nvPr/>
        </p:nvGrpSpPr>
        <p:grpSpPr>
          <a:xfrm rot="21600000">
            <a:off x="0" y="0"/>
            <a:ext cx="2614549" cy="1590675"/>
            <a:chOff x="0" y="0"/>
            <a:chExt cx="2614549" cy="1590675"/>
          </a:xfrm>
        </p:grpSpPr>
        <p:sp>
          <p:nvSpPr>
            <p:cNvPr id="154" name="path"/>
            <p:cNvSpPr/>
            <p:nvPr/>
          </p:nvSpPr>
          <p:spPr>
            <a:xfrm>
              <a:off x="0" y="0"/>
              <a:ext cx="1409700" cy="1590675"/>
            </a:xfrm>
            <a:custGeom>
              <a:avLst/>
              <a:gdLst/>
              <a:ahLst/>
              <a:cxnLst/>
              <a:rect l="0" t="0" r="0" b="0"/>
              <a:pathLst>
                <a:path w="2220" h="2505">
                  <a:moveTo>
                    <a:pt x="0" y="2505"/>
                  </a:moveTo>
                  <a:lnTo>
                    <a:pt x="1575" y="2505"/>
                  </a:lnTo>
                  <a:lnTo>
                    <a:pt x="1575" y="930"/>
                  </a:lnTo>
                  <a:lnTo>
                    <a:pt x="0" y="930"/>
                  </a:lnTo>
                  <a:lnTo>
                    <a:pt x="0" y="2505"/>
                  </a:lnTo>
                  <a:close/>
                </a:path>
                <a:path w="2220" h="2505">
                  <a:moveTo>
                    <a:pt x="0" y="930"/>
                  </a:moveTo>
                  <a:lnTo>
                    <a:pt x="2220" y="930"/>
                  </a:lnTo>
                  <a:lnTo>
                    <a:pt x="2220" y="0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5" name="path"/>
            <p:cNvSpPr/>
            <p:nvPr/>
          </p:nvSpPr>
          <p:spPr>
            <a:xfrm>
              <a:off x="1000125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3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6" name="path"/>
            <p:cNvSpPr/>
            <p:nvPr/>
          </p:nvSpPr>
          <p:spPr>
            <a:xfrm>
              <a:off x="1409700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7" name="path"/>
            <p:cNvSpPr/>
            <p:nvPr/>
          </p:nvSpPr>
          <p:spPr>
            <a:xfrm>
              <a:off x="1000125" y="118110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6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8" name="path"/>
            <p:cNvSpPr/>
            <p:nvPr/>
          </p:nvSpPr>
          <p:spPr>
            <a:xfrm>
              <a:off x="1650237" y="831050"/>
              <a:ext cx="759625" cy="759624"/>
            </a:xfrm>
            <a:custGeom>
              <a:avLst/>
              <a:gdLst/>
              <a:ahLst/>
              <a:cxnLst/>
              <a:rect l="0" t="0" r="0" b="0"/>
              <a:pathLst>
                <a:path w="1196" h="1196">
                  <a:moveTo>
                    <a:pt x="0" y="1196"/>
                  </a:moveTo>
                  <a:lnTo>
                    <a:pt x="1196" y="1196"/>
                  </a:lnTo>
                  <a:lnTo>
                    <a:pt x="1196" y="0"/>
                  </a:lnTo>
                  <a:lnTo>
                    <a:pt x="0" y="0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rgbClr val="059F59">
                <a:alpha val="5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9" name="path"/>
            <p:cNvSpPr/>
            <p:nvPr/>
          </p:nvSpPr>
          <p:spPr>
            <a:xfrm>
              <a:off x="2204974" y="626236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3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60" name="textbox 160"/>
          <p:cNvSpPr/>
          <p:nvPr/>
        </p:nvSpPr>
        <p:spPr>
          <a:xfrm>
            <a:off x="279908" y="831088"/>
            <a:ext cx="742950" cy="6978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73000"/>
              </a:lnSpc>
              <a:spcBef>
                <a:spcPts val="0"/>
              </a:spcBef>
            </a:pPr>
            <a:r>
              <a:rPr sz="6000" b="1" spc="-22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10</a:t>
            </a:r>
            <a:endParaRPr lang="en-US" altLang="en-US" sz="6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2709545"/>
            <a:ext cx="2675890" cy="333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5" y="2728595"/>
            <a:ext cx="1905000" cy="314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7998"/>
          </a:xfrm>
          <a:prstGeom prst="rect">
            <a:avLst/>
          </a:prstGeom>
        </p:spPr>
      </p:pic>
      <p:grpSp>
        <p:nvGrpSpPr>
          <p:cNvPr id="62" name="group 62"/>
          <p:cNvGrpSpPr/>
          <p:nvPr/>
        </p:nvGrpSpPr>
        <p:grpSpPr>
          <a:xfrm rot="21600000">
            <a:off x="1377950" y="940828"/>
            <a:ext cx="9461500" cy="4177271"/>
            <a:chOff x="0" y="0"/>
            <a:chExt cx="9461500" cy="4177271"/>
          </a:xfrm>
        </p:grpSpPr>
        <p:sp>
          <p:nvSpPr>
            <p:cNvPr id="162" name="path"/>
            <p:cNvSpPr/>
            <p:nvPr/>
          </p:nvSpPr>
          <p:spPr>
            <a:xfrm>
              <a:off x="1155700" y="1053071"/>
              <a:ext cx="5994400" cy="3124200"/>
            </a:xfrm>
            <a:custGeom>
              <a:avLst/>
              <a:gdLst/>
              <a:ahLst/>
              <a:cxnLst/>
              <a:rect l="0" t="0" r="0" b="0"/>
              <a:pathLst>
                <a:path w="9440" h="4920">
                  <a:moveTo>
                    <a:pt x="0" y="4920"/>
                  </a:moveTo>
                  <a:lnTo>
                    <a:pt x="9440" y="4920"/>
                  </a:lnTo>
                  <a:lnTo>
                    <a:pt x="9440" y="0"/>
                  </a:lnTo>
                  <a:lnTo>
                    <a:pt x="0" y="0"/>
                  </a:lnTo>
                  <a:lnTo>
                    <a:pt x="0" y="4920"/>
                  </a:lnTo>
                  <a:close/>
                </a:path>
              </a:pathLst>
            </a:custGeom>
            <a:solidFill>
              <a:srgbClr val="059F5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3" name="path"/>
            <p:cNvSpPr/>
            <p:nvPr/>
          </p:nvSpPr>
          <p:spPr>
            <a:xfrm>
              <a:off x="7150100" y="3132963"/>
              <a:ext cx="1155700" cy="1044308"/>
            </a:xfrm>
            <a:custGeom>
              <a:avLst/>
              <a:gdLst/>
              <a:ahLst/>
              <a:cxnLst/>
              <a:rect l="0" t="0" r="0" b="0"/>
              <a:pathLst>
                <a:path w="1820" h="1644">
                  <a:moveTo>
                    <a:pt x="0" y="1644"/>
                  </a:moveTo>
                  <a:lnTo>
                    <a:pt x="1820" y="1644"/>
                  </a:lnTo>
                  <a:lnTo>
                    <a:pt x="1820" y="0"/>
                  </a:lnTo>
                  <a:lnTo>
                    <a:pt x="0" y="0"/>
                  </a:lnTo>
                  <a:lnTo>
                    <a:pt x="0" y="1644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4" name="path"/>
            <p:cNvSpPr/>
            <p:nvPr/>
          </p:nvSpPr>
          <p:spPr>
            <a:xfrm>
              <a:off x="8305800" y="2088642"/>
              <a:ext cx="1155700" cy="1044308"/>
            </a:xfrm>
            <a:custGeom>
              <a:avLst/>
              <a:gdLst/>
              <a:ahLst/>
              <a:cxnLst/>
              <a:rect l="0" t="0" r="0" b="0"/>
              <a:pathLst>
                <a:path w="1820" h="1644">
                  <a:moveTo>
                    <a:pt x="0" y="1644"/>
                  </a:moveTo>
                  <a:lnTo>
                    <a:pt x="1820" y="1644"/>
                  </a:lnTo>
                  <a:lnTo>
                    <a:pt x="1820" y="0"/>
                  </a:lnTo>
                  <a:lnTo>
                    <a:pt x="0" y="0"/>
                  </a:lnTo>
                  <a:lnTo>
                    <a:pt x="0" y="1644"/>
                  </a:lnTo>
                  <a:close/>
                </a:path>
              </a:pathLst>
            </a:custGeom>
            <a:solidFill>
              <a:srgbClr val="059F59">
                <a:alpha val="5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5" name="path"/>
            <p:cNvSpPr/>
            <p:nvPr/>
          </p:nvSpPr>
          <p:spPr>
            <a:xfrm>
              <a:off x="0" y="0"/>
              <a:ext cx="8318500" cy="4177271"/>
            </a:xfrm>
            <a:custGeom>
              <a:avLst/>
              <a:gdLst/>
              <a:ahLst/>
              <a:cxnLst/>
              <a:rect l="0" t="0" r="0" b="0"/>
              <a:pathLst>
                <a:path w="13100" h="6578">
                  <a:moveTo>
                    <a:pt x="11280" y="3289"/>
                  </a:moveTo>
                  <a:lnTo>
                    <a:pt x="13100" y="3289"/>
                  </a:lnTo>
                  <a:lnTo>
                    <a:pt x="13100" y="1644"/>
                  </a:lnTo>
                  <a:lnTo>
                    <a:pt x="11280" y="1644"/>
                  </a:lnTo>
                  <a:lnTo>
                    <a:pt x="11280" y="3289"/>
                  </a:lnTo>
                  <a:close/>
                </a:path>
                <a:path w="13100" h="6578">
                  <a:moveTo>
                    <a:pt x="9360" y="1644"/>
                  </a:moveTo>
                  <a:lnTo>
                    <a:pt x="11180" y="1644"/>
                  </a:lnTo>
                  <a:lnTo>
                    <a:pt x="11180" y="0"/>
                  </a:lnTo>
                  <a:lnTo>
                    <a:pt x="9360" y="0"/>
                  </a:lnTo>
                  <a:lnTo>
                    <a:pt x="9360" y="1644"/>
                  </a:lnTo>
                  <a:close/>
                </a:path>
                <a:path w="13100" h="6578">
                  <a:moveTo>
                    <a:pt x="0" y="6578"/>
                  </a:moveTo>
                  <a:lnTo>
                    <a:pt x="1820" y="6578"/>
                  </a:lnTo>
                  <a:lnTo>
                    <a:pt x="1820" y="4933"/>
                  </a:lnTo>
                  <a:lnTo>
                    <a:pt x="0" y="4933"/>
                  </a:lnTo>
                  <a:lnTo>
                    <a:pt x="0" y="6578"/>
                  </a:lnTo>
                  <a:close/>
                </a:path>
              </a:pathLst>
            </a:custGeom>
            <a:solidFill>
              <a:srgbClr val="059F59">
                <a:alpha val="3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6" name="path"/>
            <p:cNvSpPr/>
            <p:nvPr/>
          </p:nvSpPr>
          <p:spPr>
            <a:xfrm>
              <a:off x="0" y="2088642"/>
              <a:ext cx="1155700" cy="1044308"/>
            </a:xfrm>
            <a:custGeom>
              <a:avLst/>
              <a:gdLst/>
              <a:ahLst/>
              <a:cxnLst/>
              <a:rect l="0" t="0" r="0" b="0"/>
              <a:pathLst>
                <a:path w="1820" h="1644">
                  <a:moveTo>
                    <a:pt x="0" y="1644"/>
                  </a:moveTo>
                  <a:lnTo>
                    <a:pt x="1820" y="1644"/>
                  </a:lnTo>
                  <a:lnTo>
                    <a:pt x="1820" y="0"/>
                  </a:lnTo>
                  <a:lnTo>
                    <a:pt x="0" y="0"/>
                  </a:lnTo>
                  <a:lnTo>
                    <a:pt x="0" y="1644"/>
                  </a:lnTo>
                  <a:close/>
                </a:path>
              </a:pathLst>
            </a:custGeom>
            <a:solidFill>
              <a:srgbClr val="059F5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67" name="textbox 167"/>
          <p:cNvSpPr/>
          <p:nvPr/>
        </p:nvSpPr>
        <p:spPr>
          <a:xfrm>
            <a:off x="3852189" y="2339441"/>
            <a:ext cx="3368675" cy="24739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89000"/>
              </a:lnSpc>
            </a:pPr>
            <a:r>
              <a:rPr sz="6600" spc="-20" dirty="0">
                <a:ln w="1905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预祝大</a:t>
            </a:r>
            <a:r>
              <a:rPr sz="6600" spc="0" dirty="0">
                <a:ln w="1905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</a:t>
            </a:r>
            <a:endParaRPr lang="en-US" altLang="en-US" sz="6600" dirty="0"/>
          </a:p>
          <a:p>
            <a:pPr indent="26035" algn="l" rtl="0" eaLnBrk="0">
              <a:lnSpc>
                <a:spcPts val="8560"/>
              </a:lnSpc>
            </a:pPr>
            <a:r>
              <a:rPr sz="6600" spc="-40" dirty="0">
                <a:ln w="1905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面试顺</a:t>
            </a:r>
            <a:r>
              <a:rPr sz="6600" spc="-20" dirty="0">
                <a:ln w="1905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</a:t>
            </a:r>
            <a:endParaRPr lang="en-US" altLang="en-US" sz="66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algn="l" rtl="0" eaLnBrk="0">
              <a:lnSpc>
                <a:spcPct val="127000"/>
              </a:lnSpc>
            </a:pPr>
            <a:endParaRPr lang="en-US" altLang="en-US" sz="300" dirty="0"/>
          </a:p>
          <a:p>
            <a:pPr indent="928370" algn="l" rtl="0" eaLnBrk="0">
              <a:lnSpc>
                <a:spcPct val="94000"/>
              </a:lnSpc>
              <a:spcBef>
                <a:spcPts val="0"/>
              </a:spcBef>
            </a:pPr>
            <a:r>
              <a:rPr sz="1500" spc="7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www</a:t>
            </a:r>
            <a:r>
              <a:rPr sz="1500" spc="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r>
              <a:rPr sz="1500" spc="5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y</a:t>
            </a:r>
            <a:r>
              <a:rPr sz="1500" spc="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j</a:t>
            </a:r>
            <a:r>
              <a:rPr sz="1500" spc="4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szs</a:t>
            </a:r>
            <a:r>
              <a:rPr sz="1500" spc="8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</a:t>
            </a:r>
            <a:r>
              <a:rPr sz="1500" spc="4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</a:t>
            </a:r>
            <a:r>
              <a:rPr sz="1500" spc="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r>
              <a:rPr sz="1500" spc="4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</a:t>
            </a:r>
            <a:r>
              <a:rPr sz="1500" spc="45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</a:t>
            </a:r>
            <a:r>
              <a:rPr sz="15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</a:t>
            </a:r>
            <a:endParaRPr lang="en-US" alt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670726" y="2294001"/>
            <a:ext cx="4624625" cy="2633685"/>
            <a:chOff x="0" y="0"/>
            <a:chExt cx="4624625" cy="2633685"/>
          </a:xfrm>
        </p:grpSpPr>
        <p:sp>
          <p:nvSpPr>
            <p:cNvPr id="4" name="rect"/>
            <p:cNvSpPr/>
            <p:nvPr/>
          </p:nvSpPr>
          <p:spPr>
            <a:xfrm>
              <a:off x="454162" y="0"/>
              <a:ext cx="3733622" cy="2547238"/>
            </a:xfrm>
            <a:prstGeom prst="rect">
              <a:avLst/>
            </a:pr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grpSp>
          <p:nvGrpSpPr>
            <p:cNvPr id="3" name="group 4"/>
            <p:cNvGrpSpPr/>
            <p:nvPr/>
          </p:nvGrpSpPr>
          <p:grpSpPr>
            <a:xfrm rot="21600000">
              <a:off x="0" y="2487588"/>
              <a:ext cx="4624625" cy="146097"/>
              <a:chOff x="0" y="0"/>
              <a:chExt cx="4624625" cy="146097"/>
            </a:xfrm>
          </p:grpSpPr>
          <p:sp>
            <p:nvSpPr>
              <p:cNvPr id="5" name="path"/>
              <p:cNvSpPr/>
              <p:nvPr/>
            </p:nvSpPr>
            <p:spPr>
              <a:xfrm>
                <a:off x="5040" y="5040"/>
                <a:ext cx="4614545" cy="82169"/>
              </a:xfrm>
              <a:custGeom>
                <a:avLst/>
                <a:gdLst/>
                <a:ahLst/>
                <a:cxnLst/>
                <a:rect l="0" t="0" r="0" b="0"/>
                <a:pathLst>
                  <a:path w="7267" h="129">
                    <a:moveTo>
                      <a:pt x="7267" y="78"/>
                    </a:moveTo>
                    <a:moveTo>
                      <a:pt x="7267" y="78"/>
                    </a:moveTo>
                    <a:cubicBezTo>
                      <a:pt x="7267" y="78"/>
                      <a:pt x="7150" y="129"/>
                      <a:pt x="6993" y="129"/>
                    </a:cubicBezTo>
                    <a:lnTo>
                      <a:pt x="284" y="129"/>
                    </a:lnTo>
                    <a:cubicBezTo>
                      <a:pt x="150" y="129"/>
                      <a:pt x="0" y="78"/>
                      <a:pt x="0" y="78"/>
                    </a:cubicBezTo>
                    <a:lnTo>
                      <a:pt x="0" y="0"/>
                    </a:lnTo>
                    <a:lnTo>
                      <a:pt x="7267" y="0"/>
                    </a:lnTo>
                    <a:lnTo>
                      <a:pt x="7267" y="78"/>
                    </a:lnTo>
                  </a:path>
                </a:pathLst>
              </a:custGeom>
              <a:solidFill>
                <a:srgbClr val="F2F2F2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path"/>
              <p:cNvSpPr/>
              <p:nvPr/>
            </p:nvSpPr>
            <p:spPr>
              <a:xfrm>
                <a:off x="0" y="0"/>
                <a:ext cx="4624625" cy="146097"/>
              </a:xfrm>
              <a:custGeom>
                <a:avLst/>
                <a:gdLst/>
                <a:ahLst/>
                <a:cxnLst/>
                <a:rect l="0" t="0" r="0" b="0"/>
                <a:pathLst>
                  <a:path w="7282" h="230">
                    <a:moveTo>
                      <a:pt x="7274" y="137"/>
                    </a:moveTo>
                    <a:cubicBezTo>
                      <a:pt x="7274" y="137"/>
                      <a:pt x="7158" y="222"/>
                      <a:pt x="7001" y="222"/>
                    </a:cubicBezTo>
                    <a:lnTo>
                      <a:pt x="292" y="222"/>
                    </a:lnTo>
                    <a:cubicBezTo>
                      <a:pt x="158" y="222"/>
                      <a:pt x="7" y="137"/>
                      <a:pt x="7" y="137"/>
                    </a:cubicBezTo>
                    <a:lnTo>
                      <a:pt x="7" y="7"/>
                    </a:lnTo>
                    <a:lnTo>
                      <a:pt x="7274" y="7"/>
                    </a:lnTo>
                    <a:lnTo>
                      <a:pt x="7274" y="137"/>
                    </a:lnTo>
                  </a:path>
                </a:pathLst>
              </a:custGeom>
              <a:noFill/>
              <a:ln w="10079" cap="flat">
                <a:solidFill>
                  <a:srgbClr val="000000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path"/>
              <p:cNvSpPr/>
              <p:nvPr/>
            </p:nvSpPr>
            <p:spPr>
              <a:xfrm>
                <a:off x="4125" y="4150"/>
                <a:ext cx="4616348" cy="136906"/>
              </a:xfrm>
              <a:custGeom>
                <a:avLst/>
                <a:gdLst/>
                <a:ahLst/>
                <a:cxnLst/>
                <a:rect l="0" t="0" r="0" b="0"/>
                <a:pathLst>
                  <a:path w="7269" h="215">
                    <a:moveTo>
                      <a:pt x="0" y="131"/>
                    </a:moveTo>
                    <a:cubicBezTo>
                      <a:pt x="0" y="131"/>
                      <a:pt x="150" y="215"/>
                      <a:pt x="284" y="215"/>
                    </a:cubicBezTo>
                    <a:lnTo>
                      <a:pt x="6996" y="215"/>
                    </a:lnTo>
                    <a:cubicBezTo>
                      <a:pt x="7153" y="215"/>
                      <a:pt x="7269" y="131"/>
                      <a:pt x="7269" y="131"/>
                    </a:cubicBezTo>
                    <a:lnTo>
                      <a:pt x="0" y="131"/>
                    </a:lnTo>
                  </a:path>
                  <a:path w="7269" h="215">
                    <a:moveTo>
                      <a:pt x="3120" y="0"/>
                    </a:moveTo>
                    <a:cubicBezTo>
                      <a:pt x="3136" y="46"/>
                      <a:pt x="3181" y="80"/>
                      <a:pt x="3234" y="80"/>
                    </a:cubicBezTo>
                    <a:lnTo>
                      <a:pt x="4041" y="80"/>
                    </a:lnTo>
                    <a:cubicBezTo>
                      <a:pt x="4094" y="80"/>
                      <a:pt x="4139" y="46"/>
                      <a:pt x="4155" y="0"/>
                    </a:cubicBezTo>
                    <a:lnTo>
                      <a:pt x="3120" y="0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rect"/>
            <p:cNvSpPr/>
            <p:nvPr/>
          </p:nvSpPr>
          <p:spPr>
            <a:xfrm>
              <a:off x="2326599" y="53975"/>
              <a:ext cx="21717" cy="20828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" name="path"/>
          <p:cNvSpPr/>
          <p:nvPr/>
        </p:nvSpPr>
        <p:spPr>
          <a:xfrm>
            <a:off x="5473255" y="1604454"/>
            <a:ext cx="2589403" cy="3891788"/>
          </a:xfrm>
          <a:custGeom>
            <a:avLst/>
            <a:gdLst/>
            <a:ahLst/>
            <a:cxnLst/>
            <a:rect l="0" t="0" r="0" b="0"/>
            <a:pathLst>
              <a:path w="4077" h="6128">
                <a:moveTo>
                  <a:pt x="2" y="3009"/>
                </a:moveTo>
                <a:lnTo>
                  <a:pt x="2038" y="3009"/>
                </a:lnTo>
                <a:lnTo>
                  <a:pt x="2038" y="2"/>
                </a:lnTo>
                <a:lnTo>
                  <a:pt x="4075" y="2"/>
                </a:lnTo>
                <a:moveTo>
                  <a:pt x="2" y="3009"/>
                </a:moveTo>
                <a:lnTo>
                  <a:pt x="2038" y="3009"/>
                </a:lnTo>
                <a:lnTo>
                  <a:pt x="2038" y="2054"/>
                </a:lnTo>
                <a:lnTo>
                  <a:pt x="4075" y="2054"/>
                </a:lnTo>
                <a:moveTo>
                  <a:pt x="2" y="3009"/>
                </a:moveTo>
                <a:lnTo>
                  <a:pt x="2038" y="3009"/>
                </a:lnTo>
                <a:lnTo>
                  <a:pt x="2038" y="4132"/>
                </a:lnTo>
                <a:lnTo>
                  <a:pt x="4075" y="4132"/>
                </a:lnTo>
                <a:moveTo>
                  <a:pt x="2" y="3009"/>
                </a:moveTo>
                <a:lnTo>
                  <a:pt x="2038" y="3009"/>
                </a:lnTo>
                <a:lnTo>
                  <a:pt x="2038" y="6126"/>
                </a:lnTo>
                <a:lnTo>
                  <a:pt x="4075" y="6126"/>
                </a:lnTo>
              </a:path>
            </a:pathLst>
          </a:custGeom>
          <a:noFill/>
          <a:ln w="3175" cap="rnd">
            <a:solidFill>
              <a:srgbClr val="BFBFB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68704" y="2492629"/>
            <a:ext cx="3428872" cy="2180462"/>
          </a:xfrm>
          <a:prstGeom prst="rect">
            <a:avLst/>
          </a:prstGeom>
        </p:spPr>
      </p:pic>
      <p:graphicFrame>
        <p:nvGraphicFramePr>
          <p:cNvPr id="11" name="table 1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681720" y="2292350"/>
          <a:ext cx="3435985" cy="2731135"/>
        </p:xfrm>
        <a:graphic>
          <a:graphicData uri="http://schemas.openxmlformats.org/drawingml/2006/table">
            <a:tbl>
              <a:tblPr/>
              <a:tblGrid>
                <a:gridCol w="343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08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indent="10795" algn="l" rtl="0" eaLnBrk="0">
                        <a:lnSpc>
                          <a:spcPct val="98000"/>
                        </a:lnSpc>
                      </a:pPr>
                      <a:r>
                        <a:rPr sz="1800" spc="-10" dirty="0">
                          <a:ln w="317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浏览</a:t>
                      </a:r>
                      <a:r>
                        <a:rPr sz="1800" spc="0" dirty="0">
                          <a:ln w="317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器</a:t>
                      </a:r>
                      <a:endParaRPr lang="en-US" alt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8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160" indent="-1270" algn="l" rtl="0" eaLnBrk="0">
                        <a:lnSpc>
                          <a:spcPct val="139000"/>
                        </a:lnSpc>
                        <a:spcBef>
                          <a:spcPts val="5"/>
                        </a:spcBef>
                      </a:pPr>
                      <a:r>
                        <a:rPr sz="9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系统支持</a:t>
                      </a:r>
                      <a:r>
                        <a:rPr sz="9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Ch</a:t>
                      </a:r>
                      <a:r>
                        <a:rPr sz="9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r</a:t>
                      </a:r>
                      <a:r>
                        <a:rPr sz="9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o</a:t>
                      </a:r>
                      <a:r>
                        <a:rPr sz="9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</a:t>
                      </a:r>
                      <a:r>
                        <a:rPr sz="9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e</a:t>
                      </a:r>
                      <a:r>
                        <a:rPr sz="9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浏览器</a:t>
                      </a:r>
                      <a:r>
                        <a:rPr sz="9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如果没有下载</a:t>
                      </a:r>
                      <a:r>
                        <a:rPr sz="9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请先下</a:t>
                      </a:r>
                      <a:r>
                        <a:rPr sz="9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载安装</a:t>
                      </a:r>
                      <a:r>
                        <a:rPr sz="9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u="sng" spc="6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hlinkClick r:id="rId4">
                            <a:extLst>
                              <a:ext uri="{DAF060AB-1E55-43B9-8AAB-6FB025537F2F}">
                                <wpsdc:hlinkClr xmlns:wpsdc="http://www.wps.cn/officeDocument/2017/drawingmlCustomData" xmlns="" val="0563C1"/>
                                <wpsdc:folHlinkClr xmlns:wpsdc="http://www.wps.cn/officeDocument/2017/drawingmlCustomData" xmlns="" val="0563C1"/>
                                <wpsdc:hlinkUnderline xmlns:wpsdc="http://www.wps.cn/officeDocument/2017/drawingmlCustomData" xmlns="" val="0"/>
                              </a:ext>
                            </a:extLst>
                          </a:hlinkClick>
                        </a:rPr>
                        <a:t>h</a:t>
                      </a:r>
                      <a:r>
                        <a:rPr sz="900" u="sng" spc="4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tt</a:t>
                      </a:r>
                      <a:r>
                        <a:rPr sz="900" u="sng" spc="6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</a:t>
                      </a:r>
                      <a:r>
                        <a:rPr sz="900" u="sng" spc="4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s</a:t>
                      </a:r>
                      <a:r>
                        <a:rPr sz="900" u="sng" spc="3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:</a:t>
                      </a:r>
                      <a:r>
                        <a:rPr sz="900" u="sng" spc="4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//</a:t>
                      </a:r>
                      <a:r>
                        <a:rPr sz="900" u="sng" spc="8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www</a:t>
                      </a:r>
                      <a:r>
                        <a:rPr sz="900" u="sng" spc="3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.</a:t>
                      </a:r>
                      <a:r>
                        <a:rPr sz="900" u="sng" spc="5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g</a:t>
                      </a:r>
                      <a:r>
                        <a:rPr sz="900" u="sng" spc="6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oo</a:t>
                      </a:r>
                      <a:r>
                        <a:rPr sz="900" u="sng" spc="5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g</a:t>
                      </a:r>
                      <a:r>
                        <a:rPr sz="900" u="sng" spc="3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l</a:t>
                      </a:r>
                      <a:r>
                        <a:rPr sz="900" u="sng" spc="6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e</a:t>
                      </a:r>
                      <a:r>
                        <a:rPr sz="900" u="sng" spc="3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.</a:t>
                      </a:r>
                      <a:r>
                        <a:rPr sz="900" u="sng" spc="5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</a:t>
                      </a:r>
                      <a:r>
                        <a:rPr sz="900" u="sng" spc="6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n</a:t>
                      </a:r>
                      <a:r>
                        <a:rPr sz="900" u="sng" spc="4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/</a:t>
                      </a:r>
                      <a:r>
                        <a:rPr sz="900" u="sng" spc="3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</a:t>
                      </a:r>
                      <a:r>
                        <a:rPr sz="900" u="sng" spc="6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n</a:t>
                      </a:r>
                      <a:r>
                        <a:rPr sz="900" u="sng" spc="4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t</a:t>
                      </a:r>
                      <a:r>
                        <a:rPr sz="900" u="sng" spc="3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l</a:t>
                      </a:r>
                      <a:r>
                        <a:rPr sz="900" u="sng" spc="4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/</a:t>
                      </a:r>
                      <a:r>
                        <a:rPr sz="900" u="sng" spc="5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z</a:t>
                      </a:r>
                      <a:r>
                        <a:rPr sz="900" u="sng" spc="6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h</a:t>
                      </a:r>
                      <a:r>
                        <a:rPr sz="900" u="sng" spc="4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hlinkClick r:id="rId4">
                            <a:extLst>
                              <a:ext uri="{DAF060AB-1E55-43B9-8AAB-6FB025537F2F}">
                                <wpsdc:hlinkClr xmlns:wpsdc="http://www.wps.cn/officeDocument/2017/drawingmlCustomData" xmlns="" val="0563C1"/>
                                <wpsdc:folHlinkClr xmlns:wpsdc="http://www.wps.cn/officeDocument/2017/drawingmlCustomData" xmlns="" val="0563C1"/>
                                <wpsdc:hlinkUnderline xmlns:wpsdc="http://www.wps.cn/officeDocument/2017/drawingmlCustomData" xmlns="" val="0"/>
                              </a:ext>
                            </a:extLst>
                          </a:hlinkClick>
                        </a:rPr>
                        <a:t>-</a:t>
                      </a:r>
                      <a:r>
                        <a:rPr sz="900" u="sng" spc="6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hlinkClick r:id="rId4">
                            <a:extLst>
                              <a:ext uri="{DAF060AB-1E55-43B9-8AAB-6FB025537F2F}">
                                <wpsdc:hlinkClr xmlns:wpsdc="http://www.wps.cn/officeDocument/2017/drawingmlCustomData" xmlns="" val="0563C1"/>
                                <wpsdc:folHlinkClr xmlns:wpsdc="http://www.wps.cn/officeDocument/2017/drawingmlCustomData" xmlns="" val="0563C1"/>
                                <wpsdc:hlinkUnderline xmlns:wpsdc="http://www.wps.cn/officeDocument/2017/drawingmlCustomData" xmlns="" val="0"/>
                              </a:ext>
                            </a:extLst>
                          </a:hlinkClick>
                        </a:rPr>
                        <a:t>C</a:t>
                      </a:r>
                      <a:r>
                        <a:rPr sz="900" u="sng" spc="7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N</a:t>
                      </a:r>
                      <a:r>
                        <a:rPr sz="900" u="sng" spc="4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/</a:t>
                      </a:r>
                      <a:r>
                        <a:rPr sz="900" u="sng" spc="5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</a:t>
                      </a:r>
                      <a:r>
                        <a:rPr sz="900" u="sng" spc="6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h</a:t>
                      </a:r>
                      <a:r>
                        <a:rPr sz="900" u="sng" spc="4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r</a:t>
                      </a:r>
                      <a:r>
                        <a:rPr sz="900" u="sng" spc="35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o</a:t>
                      </a:r>
                      <a:r>
                        <a:rPr sz="900" u="sng" spc="0" dirty="0">
                          <a:solidFill>
                            <a:srgbClr val="0563C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me/</a:t>
                      </a:r>
                    </a:p>
                    <a:p>
                      <a:pPr marL="10160" indent="-1270" algn="l" rtl="0" eaLnBrk="0">
                        <a:lnSpc>
                          <a:spcPct val="139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900" dirty="0">
                          <a:ea typeface="宋体" panose="02010600030101010101" pitchFamily="2" charset="-122"/>
                        </a:rPr>
                        <a:t>备选浏览器：360极速浏览器（https://browser.360.cn/ee/）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lang="en-US" altLang="en-US" sz="1000" dirty="0"/>
                    </a:p>
                    <a:p>
                      <a:pPr indent="952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n w="317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</a:t>
                      </a:r>
                      <a:r>
                        <a:rPr sz="1800" spc="0" dirty="0">
                          <a:ln w="317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</a:t>
                      </a:r>
                      <a:endParaRPr lang="en-US" alt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indent="952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摄像头</a:t>
                      </a:r>
                      <a:r>
                        <a:rPr sz="110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麦克风</a:t>
                      </a:r>
                      <a:r>
                        <a:rPr sz="110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声音设备（音箱</a:t>
                      </a:r>
                      <a:r>
                        <a:rPr sz="110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耳机</a:t>
                      </a:r>
                      <a:r>
                        <a:rPr sz="110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r>
                        <a:rPr sz="1100" spc="-7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endParaRPr lang="en-US" altLang="en-US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200" dirty="0"/>
                    </a:p>
                    <a:p>
                      <a:pPr indent="107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100" spc="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普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通笔记本电脑设备即可</a:t>
                      </a:r>
                      <a:r>
                        <a:rPr sz="11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en-US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2"/>
          <p:cNvSpPr/>
          <p:nvPr/>
        </p:nvSpPr>
        <p:spPr>
          <a:xfrm>
            <a:off x="1069644" y="6027826"/>
            <a:ext cx="5702934" cy="4406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234315" algn="l" rtl="0" eaLnBrk="0">
              <a:lnSpc>
                <a:spcPct val="97000"/>
              </a:lnSpc>
            </a:pP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进行模拟操作</a:t>
            </a:r>
            <a:r>
              <a:rPr sz="1200" spc="-2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二机位只能使用带有摄像头的智能手机</a:t>
            </a:r>
            <a:r>
              <a:rPr sz="1200" spc="-2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苹果</a:t>
            </a:r>
            <a:r>
              <a:rPr sz="1200" spc="-2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安卓手机都可以</a:t>
            </a:r>
            <a:r>
              <a:rPr sz="1200" spc="-195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algn="l" rtl="0" eaLnBrk="0">
              <a:lnSpc>
                <a:spcPct val="132000"/>
              </a:lnSpc>
            </a:pPr>
            <a:endParaRPr lang="en-US" altLang="en-US" sz="300" dirty="0"/>
          </a:p>
          <a:p>
            <a:pPr indent="12700" algn="l" rtl="0" eaLnBrk="0">
              <a:lnSpc>
                <a:spcPct val="97000"/>
              </a:lnSpc>
            </a:pP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2.   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在访问网络时</a:t>
            </a:r>
            <a:r>
              <a:rPr sz="1200" spc="-2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尽量不要使用人多</a:t>
            </a:r>
            <a:r>
              <a:rPr sz="1200" spc="-2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拥挤的无线网络</a:t>
            </a:r>
            <a:r>
              <a:rPr sz="1200" spc="-2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以保证面试效果</a:t>
            </a:r>
            <a:r>
              <a:rPr sz="1200" spc="-195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</p:txBody>
      </p:sp>
      <p:sp>
        <p:nvSpPr>
          <p:cNvPr id="13" name="textbox 13"/>
          <p:cNvSpPr/>
          <p:nvPr/>
        </p:nvSpPr>
        <p:spPr>
          <a:xfrm>
            <a:off x="1074090" y="5552090"/>
            <a:ext cx="5575300" cy="441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229235" indent="-216535" algn="l" rtl="0" eaLnBrk="0">
              <a:lnSpc>
                <a:spcPct val="114000"/>
              </a:lnSpc>
            </a:pP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1.   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视频面试要求考生准备双机位</a:t>
            </a:r>
            <a:r>
              <a:rPr sz="1200" spc="-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建议主机位使用电脑</a:t>
            </a:r>
            <a:r>
              <a:rPr sz="1200" spc="-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因为需要显示面试题目</a:t>
            </a:r>
            <a:r>
              <a:rPr sz="1200" spc="-85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分享电脑屏幕等操作</a:t>
            </a:r>
            <a:r>
              <a:rPr sz="120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特殊情况下使用手机也可以，需要在模拟时提前使用手机</a:t>
            </a:r>
            <a:endParaRPr lang="en-US" altLang="en-US" sz="1200" dirty="0"/>
          </a:p>
        </p:txBody>
      </p:sp>
      <p:sp>
        <p:nvSpPr>
          <p:cNvPr id="14" name="textbox 14"/>
          <p:cNvSpPr/>
          <p:nvPr/>
        </p:nvSpPr>
        <p:spPr>
          <a:xfrm>
            <a:off x="8678550" y="5182286"/>
            <a:ext cx="2734310" cy="8401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indent="24130" algn="l" rtl="0" eaLnBrk="0">
              <a:lnSpc>
                <a:spcPct val="98000"/>
              </a:lnSpc>
            </a:pPr>
            <a:r>
              <a:rPr sz="1800" spc="-3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</a:t>
            </a:r>
            <a:r>
              <a:rPr sz="1800" spc="-25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络</a:t>
            </a:r>
            <a:endParaRPr lang="en-US" altLang="en-US" sz="1800" dirty="0"/>
          </a:p>
          <a:p>
            <a:pPr algn="l" rtl="0" eaLnBrk="0">
              <a:lnSpc>
                <a:spcPct val="110000"/>
              </a:lnSpc>
            </a:pPr>
            <a:endParaRPr lang="en-US" altLang="en-US" sz="600" dirty="0"/>
          </a:p>
          <a:p>
            <a:pPr marL="13970" indent="-1270" algn="l" rtl="0" eaLnBrk="0">
              <a:lnSpc>
                <a:spcPct val="133000"/>
              </a:lnSpc>
              <a:spcBef>
                <a:spcPts val="0"/>
              </a:spcBef>
            </a:pPr>
            <a:r>
              <a:rPr sz="11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r>
              <a:rPr sz="1100" spc="5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使用带宽在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1M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以内</a:t>
            </a:r>
            <a:r>
              <a:rPr sz="11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普通的网络基本上 可以支持</a:t>
            </a:r>
            <a:r>
              <a:rPr sz="1100" spc="-175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100" dirty="0"/>
          </a:p>
        </p:txBody>
      </p:sp>
      <p:grpSp>
        <p:nvGrpSpPr>
          <p:cNvPr id="15" name="group 6"/>
          <p:cNvGrpSpPr/>
          <p:nvPr/>
        </p:nvGrpSpPr>
        <p:grpSpPr>
          <a:xfrm rot="21600000">
            <a:off x="0" y="0"/>
            <a:ext cx="1819275" cy="1000125"/>
            <a:chOff x="0" y="0"/>
            <a:chExt cx="1819275" cy="1000125"/>
          </a:xfrm>
        </p:grpSpPr>
        <p:sp>
          <p:nvSpPr>
            <p:cNvPr id="16" name="path"/>
            <p:cNvSpPr/>
            <p:nvPr/>
          </p:nvSpPr>
          <p:spPr>
            <a:xfrm>
              <a:off x="0" y="0"/>
              <a:ext cx="1409700" cy="590550"/>
            </a:xfrm>
            <a:custGeom>
              <a:avLst/>
              <a:gdLst/>
              <a:ahLst/>
              <a:cxnLst/>
              <a:rect l="0" t="0" r="0" b="0"/>
              <a:pathLst>
                <a:path w="2220" h="930">
                  <a:moveTo>
                    <a:pt x="0" y="930"/>
                  </a:moveTo>
                  <a:lnTo>
                    <a:pt x="2220" y="930"/>
                  </a:lnTo>
                  <a:lnTo>
                    <a:pt x="2220" y="0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" name="path"/>
            <p:cNvSpPr/>
            <p:nvPr/>
          </p:nvSpPr>
          <p:spPr>
            <a:xfrm>
              <a:off x="1000125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3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" name="path"/>
            <p:cNvSpPr/>
            <p:nvPr/>
          </p:nvSpPr>
          <p:spPr>
            <a:xfrm>
              <a:off x="1409700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rect"/>
          <p:cNvSpPr/>
          <p:nvPr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rgbClr val="0477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/>
          <p:nvPr/>
        </p:nvSpPr>
        <p:spPr>
          <a:xfrm>
            <a:off x="-12700" y="818350"/>
            <a:ext cx="2435860" cy="9925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300" dirty="0"/>
          </a:p>
          <a:p>
            <a:pPr indent="12700" algn="l" rtl="0" eaLnBrk="0">
              <a:lnSpc>
                <a:spcPct val="76000"/>
              </a:lnSpc>
              <a:spcBef>
                <a:spcPts val="0"/>
              </a:spcBef>
              <a:tabLst>
                <a:tab pos="332740" algn="l"/>
              </a:tabLst>
            </a:pPr>
            <a:r>
              <a:rPr sz="68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6800" b="1" spc="-3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68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endParaRPr lang="en-US" altLang="en-US" sz="6800" dirty="0"/>
          </a:p>
        </p:txBody>
      </p:sp>
      <p:grpSp>
        <p:nvGrpSpPr>
          <p:cNvPr id="21" name="group 8"/>
          <p:cNvGrpSpPr/>
          <p:nvPr/>
        </p:nvGrpSpPr>
        <p:grpSpPr>
          <a:xfrm rot="21600000">
            <a:off x="1000125" y="831050"/>
            <a:ext cx="1409737" cy="759624"/>
            <a:chOff x="0" y="0"/>
            <a:chExt cx="1409737" cy="759624"/>
          </a:xfrm>
        </p:grpSpPr>
        <p:sp>
          <p:nvSpPr>
            <p:cNvPr id="22" name="path"/>
            <p:cNvSpPr/>
            <p:nvPr/>
          </p:nvSpPr>
          <p:spPr>
            <a:xfrm>
              <a:off x="0" y="350049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6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" name="path"/>
            <p:cNvSpPr/>
            <p:nvPr/>
          </p:nvSpPr>
          <p:spPr>
            <a:xfrm>
              <a:off x="650112" y="0"/>
              <a:ext cx="759625" cy="759624"/>
            </a:xfrm>
            <a:custGeom>
              <a:avLst/>
              <a:gdLst/>
              <a:ahLst/>
              <a:cxnLst/>
              <a:rect l="0" t="0" r="0" b="0"/>
              <a:pathLst>
                <a:path w="1196" h="1196">
                  <a:moveTo>
                    <a:pt x="0" y="1196"/>
                  </a:moveTo>
                  <a:lnTo>
                    <a:pt x="1196" y="1196"/>
                  </a:lnTo>
                  <a:lnTo>
                    <a:pt x="1196" y="0"/>
                  </a:lnTo>
                  <a:lnTo>
                    <a:pt x="0" y="0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rgbClr val="059F59">
                <a:alpha val="5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2"/>
          <p:cNvSpPr/>
          <p:nvPr/>
        </p:nvSpPr>
        <p:spPr>
          <a:xfrm>
            <a:off x="3052331" y="665816"/>
            <a:ext cx="3923029" cy="439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3255"/>
              </a:lnSpc>
            </a:pPr>
            <a:r>
              <a:rPr sz="2700" spc="90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远程面试环境、设备准</a:t>
            </a:r>
            <a:r>
              <a:rPr sz="2700" spc="85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</a:t>
            </a:r>
            <a:endParaRPr lang="en-US" altLang="en-US" sz="2700" dirty="0"/>
          </a:p>
        </p:txBody>
      </p:sp>
      <p:sp>
        <p:nvSpPr>
          <p:cNvPr id="25" name="textbox 23"/>
          <p:cNvSpPr/>
          <p:nvPr/>
        </p:nvSpPr>
        <p:spPr>
          <a:xfrm>
            <a:off x="8680577" y="1266240"/>
            <a:ext cx="1670050" cy="8394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7000"/>
              </a:lnSpc>
            </a:pPr>
            <a:r>
              <a:rPr sz="1800" spc="-1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800" spc="-5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</a:t>
            </a:r>
            <a:endParaRPr lang="en-US" altLang="en-US" sz="1800" dirty="0"/>
          </a:p>
          <a:p>
            <a:pPr algn="l" rtl="0" eaLnBrk="0">
              <a:lnSpc>
                <a:spcPct val="114000"/>
              </a:lnSpc>
            </a:pPr>
            <a:endParaRPr lang="en-US" altLang="en-US" sz="600" dirty="0"/>
          </a:p>
          <a:p>
            <a:pPr marL="17145" indent="3810" algn="l" rtl="0" eaLnBrk="0">
              <a:lnSpc>
                <a:spcPct val="132000"/>
              </a:lnSpc>
              <a:spcBef>
                <a:spcPts val="0"/>
              </a:spcBef>
            </a:pP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1.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主机位采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用普通电脑即可 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2.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机位采用手机</a:t>
            </a:r>
            <a:endParaRPr lang="en-US" altLang="en-US" sz="1100" dirty="0"/>
          </a:p>
        </p:txBody>
      </p:sp>
      <p:grpSp>
        <p:nvGrpSpPr>
          <p:cNvPr id="26" name="group 10"/>
          <p:cNvGrpSpPr/>
          <p:nvPr/>
        </p:nvGrpSpPr>
        <p:grpSpPr>
          <a:xfrm rot="21600000">
            <a:off x="4375277" y="2951353"/>
            <a:ext cx="1128140" cy="1128140"/>
            <a:chOff x="0" y="0"/>
            <a:chExt cx="1128140" cy="1128140"/>
          </a:xfrm>
        </p:grpSpPr>
        <p:grpSp>
          <p:nvGrpSpPr>
            <p:cNvPr id="27" name="group 12"/>
            <p:cNvGrpSpPr/>
            <p:nvPr/>
          </p:nvGrpSpPr>
          <p:grpSpPr>
            <a:xfrm rot="21600000">
              <a:off x="0" y="0"/>
              <a:ext cx="1128140" cy="1128140"/>
              <a:chOff x="0" y="0"/>
              <a:chExt cx="1128140" cy="1128140"/>
            </a:xfrm>
          </p:grpSpPr>
          <p:sp>
            <p:nvSpPr>
              <p:cNvPr id="28" name="path"/>
              <p:cNvSpPr/>
              <p:nvPr/>
            </p:nvSpPr>
            <p:spPr>
              <a:xfrm>
                <a:off x="28575" y="28575"/>
                <a:ext cx="1070990" cy="1070990"/>
              </a:xfrm>
              <a:custGeom>
                <a:avLst/>
                <a:gdLst/>
                <a:ahLst/>
                <a:cxnLst/>
                <a:rect l="0" t="0" r="0" b="0"/>
                <a:pathLst>
                  <a:path w="1686" h="1686">
                    <a:moveTo>
                      <a:pt x="0" y="843"/>
                    </a:moveTo>
                    <a:cubicBezTo>
                      <a:pt x="0" y="377"/>
                      <a:pt x="377" y="0"/>
                      <a:pt x="843" y="0"/>
                    </a:cubicBezTo>
                    <a:cubicBezTo>
                      <a:pt x="1309" y="0"/>
                      <a:pt x="1686" y="377"/>
                      <a:pt x="1686" y="843"/>
                    </a:cubicBezTo>
                    <a:cubicBezTo>
                      <a:pt x="1686" y="1308"/>
                      <a:pt x="1309" y="1686"/>
                      <a:pt x="843" y="1686"/>
                    </a:cubicBezTo>
                    <a:cubicBezTo>
                      <a:pt x="377" y="1686"/>
                      <a:pt x="0" y="1308"/>
                      <a:pt x="0" y="843"/>
                    </a:cubicBezTo>
                  </a:path>
                </a:pathLst>
              </a:custGeom>
              <a:solidFill>
                <a:srgbClr val="059F59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path"/>
              <p:cNvSpPr/>
              <p:nvPr/>
            </p:nvSpPr>
            <p:spPr>
              <a:xfrm>
                <a:off x="0" y="0"/>
                <a:ext cx="1128140" cy="1128140"/>
              </a:xfrm>
              <a:custGeom>
                <a:avLst/>
                <a:gdLst/>
                <a:ahLst/>
                <a:cxnLst/>
                <a:rect l="0" t="0" r="0" b="0"/>
                <a:pathLst>
                  <a:path w="1776" h="1776">
                    <a:moveTo>
                      <a:pt x="45" y="888"/>
                    </a:moveTo>
                    <a:cubicBezTo>
                      <a:pt x="45" y="422"/>
                      <a:pt x="422" y="45"/>
                      <a:pt x="888" y="45"/>
                    </a:cubicBezTo>
                    <a:cubicBezTo>
                      <a:pt x="1354" y="45"/>
                      <a:pt x="1731" y="422"/>
                      <a:pt x="1731" y="888"/>
                    </a:cubicBezTo>
                    <a:cubicBezTo>
                      <a:pt x="1731" y="1353"/>
                      <a:pt x="1354" y="1731"/>
                      <a:pt x="888" y="1731"/>
                    </a:cubicBezTo>
                    <a:cubicBezTo>
                      <a:pt x="422" y="1731"/>
                      <a:pt x="45" y="1353"/>
                      <a:pt x="45" y="888"/>
                    </a:cubicBezTo>
                  </a:path>
                </a:pathLst>
              </a:custGeom>
              <a:noFill/>
              <a:ln w="5715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textbox 26"/>
            <p:cNvSpPr/>
            <p:nvPr/>
          </p:nvSpPr>
          <p:spPr>
            <a:xfrm>
              <a:off x="-12700" y="-12700"/>
              <a:ext cx="1153794" cy="11734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/>
            </a:p>
            <a:p>
              <a:pPr indent="177165" algn="l" rtl="0" eaLnBrk="0">
                <a:lnSpc>
                  <a:spcPts val="1855"/>
                </a:lnSpc>
              </a:pPr>
              <a:r>
                <a:rPr sz="15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面试设</a:t>
              </a:r>
              <a:r>
                <a:rPr sz="1500" spc="65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备</a:t>
              </a:r>
              <a:endParaRPr lang="en-US" altLang="en-US" sz="1500" dirty="0"/>
            </a:p>
          </p:txBody>
        </p:sp>
      </p:grpSp>
      <p:grpSp>
        <p:nvGrpSpPr>
          <p:cNvPr id="31" name="group 14"/>
          <p:cNvGrpSpPr/>
          <p:nvPr/>
        </p:nvGrpSpPr>
        <p:grpSpPr>
          <a:xfrm rot="21600000">
            <a:off x="8042021" y="2621279"/>
            <a:ext cx="575944" cy="575945"/>
            <a:chOff x="0" y="0"/>
            <a:chExt cx="575944" cy="575945"/>
          </a:xfrm>
        </p:grpSpPr>
        <p:grpSp>
          <p:nvGrpSpPr>
            <p:cNvPr id="32" name="group 16"/>
            <p:cNvGrpSpPr/>
            <p:nvPr/>
          </p:nvGrpSpPr>
          <p:grpSpPr>
            <a:xfrm rot="21600000">
              <a:off x="0" y="0"/>
              <a:ext cx="575944" cy="575945"/>
              <a:chOff x="0" y="0"/>
              <a:chExt cx="575944" cy="575945"/>
            </a:xfrm>
          </p:grpSpPr>
          <p:sp>
            <p:nvSpPr>
              <p:cNvPr id="33" name="path"/>
              <p:cNvSpPr/>
              <p:nvPr/>
            </p:nvSpPr>
            <p:spPr>
              <a:xfrm>
                <a:off x="19050" y="19050"/>
                <a:ext cx="537844" cy="537845"/>
              </a:xfrm>
              <a:custGeom>
                <a:avLst/>
                <a:gdLst/>
                <a:ahLst/>
                <a:cxnLst/>
                <a:rect l="0" t="0" r="0" b="0"/>
                <a:pathLst>
                  <a:path w="846" h="847">
                    <a:moveTo>
                      <a:pt x="0" y="423"/>
                    </a:moveTo>
                    <a:cubicBezTo>
                      <a:pt x="0" y="189"/>
                      <a:pt x="189" y="0"/>
                      <a:pt x="423" y="0"/>
                    </a:cubicBezTo>
                    <a:cubicBezTo>
                      <a:pt x="657" y="0"/>
                      <a:pt x="846" y="189"/>
                      <a:pt x="846" y="423"/>
                    </a:cubicBezTo>
                    <a:cubicBezTo>
                      <a:pt x="846" y="657"/>
                      <a:pt x="657" y="847"/>
                      <a:pt x="423" y="847"/>
                    </a:cubicBezTo>
                    <a:cubicBezTo>
                      <a:pt x="189" y="847"/>
                      <a:pt x="0" y="657"/>
                      <a:pt x="0" y="423"/>
                    </a:cubicBezTo>
                  </a:path>
                </a:pathLst>
              </a:custGeom>
              <a:solidFill>
                <a:srgbClr val="ED7D31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path"/>
              <p:cNvSpPr/>
              <p:nvPr/>
            </p:nvSpPr>
            <p:spPr>
              <a:xfrm>
                <a:off x="0" y="0"/>
                <a:ext cx="575944" cy="575945"/>
              </a:xfrm>
              <a:custGeom>
                <a:avLst/>
                <a:gdLst/>
                <a:ahLst/>
                <a:cxnLst/>
                <a:rect l="0" t="0" r="0" b="0"/>
                <a:pathLst>
                  <a:path w="906" h="907">
                    <a:moveTo>
                      <a:pt x="30" y="453"/>
                    </a:moveTo>
                    <a:cubicBezTo>
                      <a:pt x="30" y="219"/>
                      <a:pt x="219" y="30"/>
                      <a:pt x="453" y="30"/>
                    </a:cubicBezTo>
                    <a:cubicBezTo>
                      <a:pt x="687" y="30"/>
                      <a:pt x="876" y="219"/>
                      <a:pt x="876" y="453"/>
                    </a:cubicBezTo>
                    <a:cubicBezTo>
                      <a:pt x="876" y="687"/>
                      <a:pt x="687" y="877"/>
                      <a:pt x="453" y="877"/>
                    </a:cubicBezTo>
                    <a:cubicBezTo>
                      <a:pt x="219" y="877"/>
                      <a:pt x="30" y="687"/>
                      <a:pt x="30" y="453"/>
                    </a:cubicBezTo>
                  </a:path>
                </a:pathLst>
              </a:custGeom>
              <a:noFill/>
              <a:ln w="38100" cap="flat">
                <a:solidFill>
                  <a:srgbClr val="FFFFFF">
                    <a:alpha val="100000"/>
                  </a:srgbClr>
                </a:solidFill>
                <a:prstDash val="solid"/>
                <a:miter lim="8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textbox 29"/>
            <p:cNvSpPr/>
            <p:nvPr/>
          </p:nvSpPr>
          <p:spPr>
            <a:xfrm>
              <a:off x="-12700" y="-12700"/>
              <a:ext cx="601344" cy="6565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2000"/>
                </a:lnSpc>
              </a:pPr>
              <a:endParaRPr lang="en-US" altLang="en-US" sz="1000" dirty="0"/>
            </a:p>
            <a:p>
              <a:pPr indent="255905" algn="l" rtl="0" eaLnBrk="0">
                <a:lnSpc>
                  <a:spcPct val="73000"/>
                </a:lnSpc>
                <a:spcBef>
                  <a:spcPts val="5"/>
                </a:spcBef>
              </a:pPr>
              <a:r>
                <a:rPr sz="1800" spc="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2</a:t>
              </a:r>
              <a:endParaRPr lang="en-US" altLang="en-US" sz="1800" dirty="0"/>
            </a:p>
          </p:txBody>
        </p:sp>
      </p:grpSp>
      <p:grpSp>
        <p:nvGrpSpPr>
          <p:cNvPr id="36" name="group 18"/>
          <p:cNvGrpSpPr/>
          <p:nvPr/>
        </p:nvGrpSpPr>
        <p:grpSpPr>
          <a:xfrm rot="21600000">
            <a:off x="8042021" y="5206745"/>
            <a:ext cx="575944" cy="575868"/>
            <a:chOff x="0" y="0"/>
            <a:chExt cx="575944" cy="575868"/>
          </a:xfrm>
        </p:grpSpPr>
        <p:grpSp>
          <p:nvGrpSpPr>
            <p:cNvPr id="37" name="group 20"/>
            <p:cNvGrpSpPr/>
            <p:nvPr/>
          </p:nvGrpSpPr>
          <p:grpSpPr>
            <a:xfrm rot="21600000">
              <a:off x="0" y="0"/>
              <a:ext cx="575944" cy="575868"/>
              <a:chOff x="0" y="0"/>
              <a:chExt cx="575944" cy="575868"/>
            </a:xfrm>
          </p:grpSpPr>
          <p:sp>
            <p:nvSpPr>
              <p:cNvPr id="38" name="path"/>
              <p:cNvSpPr/>
              <p:nvPr/>
            </p:nvSpPr>
            <p:spPr>
              <a:xfrm>
                <a:off x="19050" y="19050"/>
                <a:ext cx="537844" cy="537768"/>
              </a:xfrm>
              <a:custGeom>
                <a:avLst/>
                <a:gdLst/>
                <a:ahLst/>
                <a:cxnLst/>
                <a:rect l="0" t="0" r="0" b="0"/>
                <a:pathLst>
                  <a:path w="846" h="846">
                    <a:moveTo>
                      <a:pt x="0" y="423"/>
                    </a:moveTo>
                    <a:cubicBezTo>
                      <a:pt x="0" y="189"/>
                      <a:pt x="189" y="0"/>
                      <a:pt x="423" y="0"/>
                    </a:cubicBezTo>
                    <a:cubicBezTo>
                      <a:pt x="657" y="0"/>
                      <a:pt x="846" y="189"/>
                      <a:pt x="846" y="423"/>
                    </a:cubicBezTo>
                    <a:cubicBezTo>
                      <a:pt x="846" y="657"/>
                      <a:pt x="657" y="846"/>
                      <a:pt x="423" y="846"/>
                    </a:cubicBezTo>
                    <a:cubicBezTo>
                      <a:pt x="189" y="846"/>
                      <a:pt x="0" y="657"/>
                      <a:pt x="0" y="423"/>
                    </a:cubicBezTo>
                  </a:path>
                </a:pathLst>
              </a:custGeom>
              <a:solidFill>
                <a:srgbClr val="FFC000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path"/>
              <p:cNvSpPr/>
              <p:nvPr/>
            </p:nvSpPr>
            <p:spPr>
              <a:xfrm>
                <a:off x="0" y="0"/>
                <a:ext cx="575944" cy="575868"/>
              </a:xfrm>
              <a:custGeom>
                <a:avLst/>
                <a:gdLst/>
                <a:ahLst/>
                <a:cxnLst/>
                <a:rect l="0" t="0" r="0" b="0"/>
                <a:pathLst>
                  <a:path w="906" h="906">
                    <a:moveTo>
                      <a:pt x="30" y="453"/>
                    </a:moveTo>
                    <a:cubicBezTo>
                      <a:pt x="30" y="219"/>
                      <a:pt x="219" y="30"/>
                      <a:pt x="453" y="30"/>
                    </a:cubicBezTo>
                    <a:cubicBezTo>
                      <a:pt x="687" y="30"/>
                      <a:pt x="876" y="219"/>
                      <a:pt x="876" y="453"/>
                    </a:cubicBezTo>
                    <a:cubicBezTo>
                      <a:pt x="876" y="687"/>
                      <a:pt x="687" y="876"/>
                      <a:pt x="453" y="876"/>
                    </a:cubicBezTo>
                    <a:cubicBezTo>
                      <a:pt x="219" y="876"/>
                      <a:pt x="30" y="687"/>
                      <a:pt x="30" y="453"/>
                    </a:cubicBezTo>
                  </a:path>
                </a:pathLst>
              </a:custGeom>
              <a:noFill/>
              <a:ln w="38100" cap="flat">
                <a:solidFill>
                  <a:srgbClr val="FFFFFF">
                    <a:alpha val="100000"/>
                  </a:srgbClr>
                </a:solidFill>
                <a:prstDash val="solid"/>
                <a:miter lim="8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textbox 32"/>
            <p:cNvSpPr/>
            <p:nvPr/>
          </p:nvSpPr>
          <p:spPr>
            <a:xfrm>
              <a:off x="-12700" y="-12700"/>
              <a:ext cx="601344" cy="6559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2000"/>
                </a:lnSpc>
              </a:pPr>
              <a:endParaRPr lang="en-US" altLang="en-US" sz="1000" dirty="0"/>
            </a:p>
            <a:p>
              <a:pPr indent="248285" algn="l" rtl="0" eaLnBrk="0">
                <a:lnSpc>
                  <a:spcPct val="73000"/>
                </a:lnSpc>
                <a:spcBef>
                  <a:spcPts val="5"/>
                </a:spcBef>
              </a:pPr>
              <a:r>
                <a:rPr sz="1800" spc="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4</a:t>
              </a:r>
              <a:endParaRPr lang="en-US" altLang="en-US" sz="1800" dirty="0"/>
            </a:p>
          </p:txBody>
        </p:sp>
      </p:grpSp>
      <p:grpSp>
        <p:nvGrpSpPr>
          <p:cNvPr id="41" name="group 22"/>
          <p:cNvGrpSpPr/>
          <p:nvPr/>
        </p:nvGrpSpPr>
        <p:grpSpPr>
          <a:xfrm rot="21600000">
            <a:off x="8042021" y="1318132"/>
            <a:ext cx="575944" cy="575818"/>
            <a:chOff x="0" y="0"/>
            <a:chExt cx="575944" cy="575818"/>
          </a:xfrm>
        </p:grpSpPr>
        <p:grpSp>
          <p:nvGrpSpPr>
            <p:cNvPr id="42" name="group 24"/>
            <p:cNvGrpSpPr/>
            <p:nvPr/>
          </p:nvGrpSpPr>
          <p:grpSpPr>
            <a:xfrm rot="21600000">
              <a:off x="0" y="0"/>
              <a:ext cx="575944" cy="575818"/>
              <a:chOff x="0" y="0"/>
              <a:chExt cx="575944" cy="575818"/>
            </a:xfrm>
          </p:grpSpPr>
          <p:sp>
            <p:nvSpPr>
              <p:cNvPr id="43" name="path"/>
              <p:cNvSpPr/>
              <p:nvPr/>
            </p:nvSpPr>
            <p:spPr>
              <a:xfrm>
                <a:off x="19050" y="19050"/>
                <a:ext cx="537844" cy="537718"/>
              </a:xfrm>
              <a:custGeom>
                <a:avLst/>
                <a:gdLst/>
                <a:ahLst/>
                <a:cxnLst/>
                <a:rect l="0" t="0" r="0" b="0"/>
                <a:pathLst>
                  <a:path w="846" h="846">
                    <a:moveTo>
                      <a:pt x="0" y="423"/>
                    </a:moveTo>
                    <a:cubicBezTo>
                      <a:pt x="0" y="189"/>
                      <a:pt x="189" y="0"/>
                      <a:pt x="423" y="0"/>
                    </a:cubicBezTo>
                    <a:cubicBezTo>
                      <a:pt x="657" y="0"/>
                      <a:pt x="846" y="189"/>
                      <a:pt x="846" y="423"/>
                    </a:cubicBezTo>
                    <a:cubicBezTo>
                      <a:pt x="846" y="657"/>
                      <a:pt x="657" y="846"/>
                      <a:pt x="423" y="846"/>
                    </a:cubicBezTo>
                    <a:cubicBezTo>
                      <a:pt x="189" y="846"/>
                      <a:pt x="0" y="657"/>
                      <a:pt x="0" y="423"/>
                    </a:cubicBezTo>
                  </a:path>
                </a:pathLst>
              </a:custGeom>
              <a:solidFill>
                <a:srgbClr val="059F59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path"/>
              <p:cNvSpPr/>
              <p:nvPr/>
            </p:nvSpPr>
            <p:spPr>
              <a:xfrm>
                <a:off x="0" y="0"/>
                <a:ext cx="575944" cy="575818"/>
              </a:xfrm>
              <a:custGeom>
                <a:avLst/>
                <a:gdLst/>
                <a:ahLst/>
                <a:cxnLst/>
                <a:rect l="0" t="0" r="0" b="0"/>
                <a:pathLst>
                  <a:path w="906" h="906">
                    <a:moveTo>
                      <a:pt x="30" y="453"/>
                    </a:moveTo>
                    <a:cubicBezTo>
                      <a:pt x="30" y="219"/>
                      <a:pt x="219" y="30"/>
                      <a:pt x="453" y="30"/>
                    </a:cubicBezTo>
                    <a:cubicBezTo>
                      <a:pt x="687" y="30"/>
                      <a:pt x="876" y="219"/>
                      <a:pt x="876" y="453"/>
                    </a:cubicBezTo>
                    <a:cubicBezTo>
                      <a:pt x="876" y="687"/>
                      <a:pt x="687" y="876"/>
                      <a:pt x="453" y="876"/>
                    </a:cubicBezTo>
                    <a:cubicBezTo>
                      <a:pt x="219" y="876"/>
                      <a:pt x="30" y="687"/>
                      <a:pt x="30" y="453"/>
                    </a:cubicBezTo>
                  </a:path>
                </a:pathLst>
              </a:custGeom>
              <a:noFill/>
              <a:ln w="38100" cap="flat">
                <a:solidFill>
                  <a:srgbClr val="FFFFFF">
                    <a:alpha val="100000"/>
                  </a:srgbClr>
                </a:solidFill>
                <a:prstDash val="solid"/>
                <a:miter lim="8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textbox 35"/>
            <p:cNvSpPr/>
            <p:nvPr/>
          </p:nvSpPr>
          <p:spPr>
            <a:xfrm>
              <a:off x="-12700" y="-12700"/>
              <a:ext cx="601344" cy="6565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2000"/>
                </a:lnSpc>
              </a:pPr>
              <a:endParaRPr lang="en-US" altLang="en-US" sz="1000" dirty="0"/>
            </a:p>
            <a:p>
              <a:pPr indent="262255" algn="l" rtl="0" eaLnBrk="0">
                <a:lnSpc>
                  <a:spcPct val="73000"/>
                </a:lnSpc>
              </a:pPr>
              <a:r>
                <a:rPr sz="1800" spc="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1</a:t>
              </a:r>
              <a:endParaRPr lang="en-US" altLang="en-US" sz="1800" dirty="0"/>
            </a:p>
          </p:txBody>
        </p:sp>
      </p:grpSp>
      <p:grpSp>
        <p:nvGrpSpPr>
          <p:cNvPr id="46" name="group 26"/>
          <p:cNvGrpSpPr/>
          <p:nvPr/>
        </p:nvGrpSpPr>
        <p:grpSpPr>
          <a:xfrm rot="21600000">
            <a:off x="8042021" y="3940809"/>
            <a:ext cx="575944" cy="575817"/>
            <a:chOff x="0" y="0"/>
            <a:chExt cx="575944" cy="575817"/>
          </a:xfrm>
        </p:grpSpPr>
        <p:grpSp>
          <p:nvGrpSpPr>
            <p:cNvPr id="47" name="group 28"/>
            <p:cNvGrpSpPr/>
            <p:nvPr/>
          </p:nvGrpSpPr>
          <p:grpSpPr>
            <a:xfrm rot="21600000">
              <a:off x="0" y="0"/>
              <a:ext cx="575944" cy="575817"/>
              <a:chOff x="0" y="0"/>
              <a:chExt cx="575944" cy="575817"/>
            </a:xfrm>
          </p:grpSpPr>
          <p:sp>
            <p:nvSpPr>
              <p:cNvPr id="48" name="path"/>
              <p:cNvSpPr/>
              <p:nvPr/>
            </p:nvSpPr>
            <p:spPr>
              <a:xfrm>
                <a:off x="19050" y="19050"/>
                <a:ext cx="537844" cy="537717"/>
              </a:xfrm>
              <a:custGeom>
                <a:avLst/>
                <a:gdLst/>
                <a:ahLst/>
                <a:cxnLst/>
                <a:rect l="0" t="0" r="0" b="0"/>
                <a:pathLst>
                  <a:path w="846" h="846">
                    <a:moveTo>
                      <a:pt x="0" y="423"/>
                    </a:moveTo>
                    <a:cubicBezTo>
                      <a:pt x="0" y="189"/>
                      <a:pt x="189" y="0"/>
                      <a:pt x="423" y="0"/>
                    </a:cubicBezTo>
                    <a:cubicBezTo>
                      <a:pt x="657" y="0"/>
                      <a:pt x="846" y="189"/>
                      <a:pt x="846" y="423"/>
                    </a:cubicBezTo>
                    <a:cubicBezTo>
                      <a:pt x="846" y="657"/>
                      <a:pt x="657" y="846"/>
                      <a:pt x="423" y="846"/>
                    </a:cubicBezTo>
                    <a:cubicBezTo>
                      <a:pt x="189" y="846"/>
                      <a:pt x="0" y="657"/>
                      <a:pt x="0" y="423"/>
                    </a:cubicBezTo>
                  </a:path>
                </a:pathLst>
              </a:custGeom>
              <a:solidFill>
                <a:srgbClr val="A5A5A5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path"/>
              <p:cNvSpPr/>
              <p:nvPr/>
            </p:nvSpPr>
            <p:spPr>
              <a:xfrm>
                <a:off x="0" y="0"/>
                <a:ext cx="575944" cy="575817"/>
              </a:xfrm>
              <a:custGeom>
                <a:avLst/>
                <a:gdLst/>
                <a:ahLst/>
                <a:cxnLst/>
                <a:rect l="0" t="0" r="0" b="0"/>
                <a:pathLst>
                  <a:path w="906" h="906">
                    <a:moveTo>
                      <a:pt x="30" y="453"/>
                    </a:moveTo>
                    <a:cubicBezTo>
                      <a:pt x="30" y="219"/>
                      <a:pt x="219" y="30"/>
                      <a:pt x="453" y="30"/>
                    </a:cubicBezTo>
                    <a:cubicBezTo>
                      <a:pt x="687" y="30"/>
                      <a:pt x="876" y="219"/>
                      <a:pt x="876" y="453"/>
                    </a:cubicBezTo>
                    <a:cubicBezTo>
                      <a:pt x="876" y="687"/>
                      <a:pt x="687" y="876"/>
                      <a:pt x="453" y="876"/>
                    </a:cubicBezTo>
                    <a:cubicBezTo>
                      <a:pt x="219" y="876"/>
                      <a:pt x="30" y="687"/>
                      <a:pt x="30" y="453"/>
                    </a:cubicBezTo>
                  </a:path>
                </a:pathLst>
              </a:custGeom>
              <a:noFill/>
              <a:ln w="38100" cap="flat">
                <a:solidFill>
                  <a:srgbClr val="FFFFFF">
                    <a:alpha val="100000"/>
                  </a:srgbClr>
                </a:solidFill>
                <a:prstDash val="solid"/>
                <a:miter lim="8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textbox 38"/>
            <p:cNvSpPr/>
            <p:nvPr/>
          </p:nvSpPr>
          <p:spPr>
            <a:xfrm>
              <a:off x="-12700" y="-12700"/>
              <a:ext cx="601344" cy="6540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2000"/>
                </a:lnSpc>
              </a:pPr>
              <a:endParaRPr lang="en-US" altLang="en-US" sz="1000" dirty="0"/>
            </a:p>
            <a:p>
              <a:pPr indent="254635" algn="l" rtl="0" eaLnBrk="0">
                <a:lnSpc>
                  <a:spcPct val="73000"/>
                </a:lnSpc>
                <a:spcBef>
                  <a:spcPts val="5"/>
                </a:spcBef>
              </a:pPr>
              <a:r>
                <a:rPr sz="1800" spc="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3</a:t>
              </a:r>
              <a:endParaRPr lang="en-US" altLang="en-US" sz="1800" dirty="0"/>
            </a:p>
          </p:txBody>
        </p:sp>
      </p:grpSp>
      <p:sp>
        <p:nvSpPr>
          <p:cNvPr id="51" name="path"/>
          <p:cNvSpPr/>
          <p:nvPr/>
        </p:nvSpPr>
        <p:spPr>
          <a:xfrm>
            <a:off x="1219212" y="5105272"/>
            <a:ext cx="3527793" cy="53975"/>
          </a:xfrm>
          <a:custGeom>
            <a:avLst/>
            <a:gdLst/>
            <a:ahLst/>
            <a:cxnLst/>
            <a:rect l="0" t="0" r="0" b="0"/>
            <a:pathLst>
              <a:path w="5555" h="85">
                <a:moveTo>
                  <a:pt x="0" y="42"/>
                </a:moveTo>
                <a:cubicBezTo>
                  <a:pt x="0" y="18"/>
                  <a:pt x="1243" y="0"/>
                  <a:pt x="2777" y="0"/>
                </a:cubicBezTo>
                <a:cubicBezTo>
                  <a:pt x="4311" y="0"/>
                  <a:pt x="5555" y="18"/>
                  <a:pt x="5555" y="42"/>
                </a:cubicBezTo>
                <a:cubicBezTo>
                  <a:pt x="5555" y="66"/>
                  <a:pt x="4311" y="85"/>
                  <a:pt x="2777" y="85"/>
                </a:cubicBezTo>
                <a:cubicBezTo>
                  <a:pt x="1243" y="85"/>
                  <a:pt x="0" y="66"/>
                  <a:pt x="0" y="42"/>
                </a:cubicBezTo>
              </a:path>
            </a:pathLst>
          </a:cu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" name="rect"/>
          <p:cNvSpPr/>
          <p:nvPr/>
        </p:nvSpPr>
        <p:spPr>
          <a:xfrm>
            <a:off x="2204974" y="626236"/>
            <a:ext cx="409575" cy="409575"/>
          </a:xfrm>
          <a:prstGeom prst="rect">
            <a:avLst/>
          </a:prstGeom>
          <a:solidFill>
            <a:srgbClr val="059F59">
              <a:alpha val="2980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" name="textbox 41"/>
          <p:cNvSpPr/>
          <p:nvPr/>
        </p:nvSpPr>
        <p:spPr>
          <a:xfrm>
            <a:off x="1063091" y="5314263"/>
            <a:ext cx="757555" cy="2012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1385"/>
              </a:lnSpc>
            </a:pPr>
            <a:r>
              <a:rPr sz="11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</a:t>
            </a:r>
            <a:r>
              <a:rPr sz="1100" spc="-175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3"/>
          <p:cNvSpPr/>
          <p:nvPr/>
        </p:nvSpPr>
        <p:spPr>
          <a:xfrm>
            <a:off x="434975" y="2778125"/>
            <a:ext cx="4865370" cy="11537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indent="17780" algn="l" rtl="0" eaLnBrk="0">
              <a:lnSpc>
                <a:spcPct val="97000"/>
              </a:lnSpc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2. 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帐号：</a:t>
            </a:r>
            <a:r>
              <a:rPr sz="1200" spc="-2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考生的报名号</a:t>
            </a:r>
            <a:endParaRPr lang="en-US" altLang="en-US" sz="1200" dirty="0"/>
          </a:p>
          <a:p>
            <a:pPr algn="l" rtl="0" eaLnBrk="0">
              <a:lnSpc>
                <a:spcPct val="164000"/>
              </a:lnSpc>
            </a:pPr>
            <a:endParaRPr lang="en-US" altLang="en-US" sz="1000" dirty="0"/>
          </a:p>
          <a:p>
            <a:pPr indent="16510" algn="l" rtl="0" eaLnBrk="0">
              <a:lnSpc>
                <a:spcPct val="98000"/>
              </a:lnSpc>
              <a:spcBef>
                <a:spcPts val="365"/>
              </a:spcBef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3.</a:t>
            </a:r>
            <a:r>
              <a:rPr sz="1200" spc="1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5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密码：有效身份证件号码后6位 （身份证最后一位如为X应大写）</a:t>
            </a:r>
          </a:p>
          <a:p>
            <a:pPr algn="l" rtl="0" eaLnBrk="0">
              <a:lnSpc>
                <a:spcPct val="164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300" dirty="0"/>
          </a:p>
          <a:p>
            <a:pPr indent="12700" algn="l" rtl="0" eaLnBrk="0">
              <a:lnSpc>
                <a:spcPct val="97000"/>
              </a:lnSpc>
              <a:spcBef>
                <a:spcPts val="0"/>
              </a:spcBef>
            </a:pPr>
            <a:endParaRPr lang="en-US" altLang="en-US" sz="1200" dirty="0"/>
          </a:p>
        </p:txBody>
      </p:sp>
      <p:sp>
        <p:nvSpPr>
          <p:cNvPr id="44" name="textbox 44"/>
          <p:cNvSpPr/>
          <p:nvPr/>
        </p:nvSpPr>
        <p:spPr>
          <a:xfrm>
            <a:off x="423545" y="4618355"/>
            <a:ext cx="4495800" cy="11550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目的</a:t>
            </a:r>
            <a:r>
              <a:rPr sz="12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</a:p>
          <a:p>
            <a:pPr marL="13335" indent="352425" algn="l" rtl="0" eaLnBrk="0">
              <a:lnSpc>
                <a:spcPct val="132000"/>
              </a:lnSpc>
              <a:spcBef>
                <a:spcPts val="65"/>
              </a:spcBef>
              <a:buClrTx/>
              <a:buSzTx/>
              <a:buFontTx/>
            </a:pP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为了提前检测考生的相关设备及相关软件</a:t>
            </a:r>
            <a:r>
              <a:rPr sz="1200" spc="-65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同时能让考生提前感受面试系统的界面操作</a:t>
            </a:r>
            <a:r>
              <a:rPr sz="1200" spc="-2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13335" indent="352425" algn="l" rtl="0" eaLnBrk="0">
              <a:lnSpc>
                <a:spcPct val="132000"/>
              </a:lnSpc>
              <a:spcBef>
                <a:spcPts val="65"/>
              </a:spcBef>
              <a:buClrTx/>
              <a:buSzTx/>
              <a:buFontTx/>
            </a:pPr>
            <a:endParaRPr lang="en-US" altLang="en-US" sz="1200" dirty="0"/>
          </a:p>
          <a:p>
            <a:pPr indent="12700" algn="l" rtl="0" eaLnBrk="0">
              <a:lnSpc>
                <a:spcPts val="1390"/>
              </a:lnSpc>
              <a:spcBef>
                <a:spcPts val="470"/>
              </a:spcBef>
            </a:pPr>
            <a:r>
              <a:rPr sz="11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操作方法</a:t>
            </a:r>
            <a:r>
              <a:rPr sz="1100" spc="-1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1100" dirty="0"/>
          </a:p>
          <a:p>
            <a:pPr algn="l" rtl="0" eaLnBrk="0">
              <a:lnSpc>
                <a:spcPct val="101000"/>
              </a:lnSpc>
            </a:pPr>
            <a:endParaRPr lang="en-US" altLang="en-US" sz="400" dirty="0"/>
          </a:p>
          <a:p>
            <a:pPr indent="363220" algn="l" rtl="0" eaLnBrk="0">
              <a:lnSpc>
                <a:spcPct val="97000"/>
              </a:lnSpc>
              <a:spcBef>
                <a:spcPts val="0"/>
              </a:spcBef>
            </a:pPr>
            <a:r>
              <a:rPr sz="120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与正式面试操作一</a:t>
            </a:r>
            <a:r>
              <a:rPr sz="1200" spc="-35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致</a:t>
            </a:r>
            <a:r>
              <a:rPr sz="1200" spc="-4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lang="en-US" altLang="en-US" sz="1200" dirty="0"/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0" y="0"/>
            <a:ext cx="1819275" cy="1000125"/>
            <a:chOff x="0" y="0"/>
            <a:chExt cx="1819275" cy="1000125"/>
          </a:xfrm>
        </p:grpSpPr>
        <p:sp>
          <p:nvSpPr>
            <p:cNvPr id="45" name="path"/>
            <p:cNvSpPr/>
            <p:nvPr/>
          </p:nvSpPr>
          <p:spPr>
            <a:xfrm>
              <a:off x="0" y="0"/>
              <a:ext cx="1409700" cy="590550"/>
            </a:xfrm>
            <a:custGeom>
              <a:avLst/>
              <a:gdLst/>
              <a:ahLst/>
              <a:cxnLst/>
              <a:rect l="0" t="0" r="0" b="0"/>
              <a:pathLst>
                <a:path w="2220" h="930">
                  <a:moveTo>
                    <a:pt x="0" y="930"/>
                  </a:moveTo>
                  <a:lnTo>
                    <a:pt x="2220" y="930"/>
                  </a:lnTo>
                  <a:lnTo>
                    <a:pt x="2220" y="0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" name="path"/>
            <p:cNvSpPr/>
            <p:nvPr/>
          </p:nvSpPr>
          <p:spPr>
            <a:xfrm>
              <a:off x="1000125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3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" name="path"/>
            <p:cNvSpPr/>
            <p:nvPr/>
          </p:nvSpPr>
          <p:spPr>
            <a:xfrm>
              <a:off x="1409700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rect"/>
          <p:cNvSpPr/>
          <p:nvPr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rgbClr val="0477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" name="textbox 49"/>
          <p:cNvSpPr/>
          <p:nvPr/>
        </p:nvSpPr>
        <p:spPr>
          <a:xfrm>
            <a:off x="-12700" y="818350"/>
            <a:ext cx="2435860" cy="10045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300" dirty="0"/>
          </a:p>
          <a:p>
            <a:pPr indent="12700" algn="l" rtl="0" eaLnBrk="0">
              <a:lnSpc>
                <a:spcPct val="74000"/>
              </a:lnSpc>
              <a:spcBef>
                <a:spcPts val="5"/>
              </a:spcBef>
              <a:tabLst>
                <a:tab pos="306070" algn="l"/>
              </a:tabLst>
            </a:pPr>
            <a:r>
              <a:rPr sz="72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7200" b="1" spc="-3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</a:t>
            </a:r>
            <a:r>
              <a:rPr sz="72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endParaRPr lang="en-US" altLang="en-US" sz="7200" dirty="0"/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1000125" y="831050"/>
            <a:ext cx="1409737" cy="759624"/>
            <a:chOff x="0" y="0"/>
            <a:chExt cx="1409737" cy="759624"/>
          </a:xfrm>
        </p:grpSpPr>
        <p:sp>
          <p:nvSpPr>
            <p:cNvPr id="50" name="path"/>
            <p:cNvSpPr/>
            <p:nvPr/>
          </p:nvSpPr>
          <p:spPr>
            <a:xfrm>
              <a:off x="0" y="350049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6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" name="path"/>
            <p:cNvSpPr/>
            <p:nvPr/>
          </p:nvSpPr>
          <p:spPr>
            <a:xfrm>
              <a:off x="650112" y="0"/>
              <a:ext cx="759625" cy="759624"/>
            </a:xfrm>
            <a:custGeom>
              <a:avLst/>
              <a:gdLst/>
              <a:ahLst/>
              <a:cxnLst/>
              <a:rect l="0" t="0" r="0" b="0"/>
              <a:pathLst>
                <a:path w="1196" h="1196">
                  <a:moveTo>
                    <a:pt x="0" y="1196"/>
                  </a:moveTo>
                  <a:lnTo>
                    <a:pt x="1196" y="1196"/>
                  </a:lnTo>
                  <a:lnTo>
                    <a:pt x="1196" y="0"/>
                  </a:lnTo>
                  <a:lnTo>
                    <a:pt x="0" y="0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rgbClr val="059F59">
                <a:alpha val="5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textbox 52"/>
          <p:cNvSpPr/>
          <p:nvPr/>
        </p:nvSpPr>
        <p:spPr>
          <a:xfrm>
            <a:off x="3045584" y="665816"/>
            <a:ext cx="3575050" cy="439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3255"/>
              </a:lnSpc>
            </a:pPr>
            <a:r>
              <a:rPr sz="2700" spc="100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</a:t>
            </a:r>
            <a:r>
              <a:rPr sz="2700" spc="100" dirty="0">
                <a:ln w="6350" cap="flat" cmpd="sng">
                  <a:solidFill>
                    <a:srgbClr val="FFC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C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模拟</a:t>
            </a:r>
            <a:r>
              <a:rPr sz="2700" spc="100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在线面试系</a:t>
            </a:r>
            <a:r>
              <a:rPr sz="2700" spc="45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en-US" altLang="en-US" sz="2700" dirty="0"/>
          </a:p>
        </p:txBody>
      </p:sp>
      <p:sp>
        <p:nvSpPr>
          <p:cNvPr id="53" name="textbox 53"/>
          <p:cNvSpPr/>
          <p:nvPr/>
        </p:nvSpPr>
        <p:spPr>
          <a:xfrm>
            <a:off x="444423" y="2269490"/>
            <a:ext cx="4483734" cy="443229"/>
          </a:xfrm>
          <a:prstGeom prst="rect">
            <a:avLst/>
          </a:prstGeom>
        </p:spPr>
        <p:txBody>
          <a:bodyPr vert="horz" wrap="square" lIns="0" tIns="0" rIns="0" bIns="0" anchor="t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indent="12700" eaLnBrk="0">
              <a:lnSpc>
                <a:spcPct val="107000"/>
              </a:lnSpc>
            </a:pPr>
            <a:r>
              <a:rPr sz="1200" spc="-1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1.</a:t>
            </a:r>
            <a:r>
              <a:rPr lang="zh-CN" sz="1200" spc="-12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 </a:t>
            </a:r>
            <a:r>
              <a:rPr lang="zh-CN" sz="1200" spc="-120" dirty="0">
                <a:solidFill>
                  <a:srgbClr val="595959">
                    <a:alpha val="100000"/>
                  </a:srgbClr>
                </a:solidFill>
                <a:latin typeface="Calibri"/>
                <a:ea typeface="微软雅黑"/>
                <a:cs typeface="Calibri"/>
              </a:rPr>
              <a:t> </a:t>
            </a:r>
            <a:r>
              <a:rPr sz="1200" spc="-12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-10" dirty="0" err="1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登录网址</a:t>
            </a:r>
            <a:r>
              <a:rPr sz="1200" spc="-61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sz="120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 </a:t>
            </a:r>
            <a:r>
              <a:rPr sz="1200" b="1" spc="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sz="1200" b="1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hlinkClick r:id="rId2"/>
              </a:rPr>
              <a:t>https</a:t>
            </a:r>
            <a:r>
              <a:rPr lang="en-US" sz="1200" b="1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hlinkClick r:id="rId2"/>
              </a:rPr>
              <a:t>://www.</a:t>
            </a:r>
            <a:r>
              <a:rPr sz="1200" b="1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hlinkClick r:id="rId2"/>
              </a:rPr>
              <a:t>yjszsms.com/school/10286-1</a:t>
            </a:r>
          </a:p>
        </p:txBody>
      </p:sp>
      <p:sp>
        <p:nvSpPr>
          <p:cNvPr id="54" name="rect"/>
          <p:cNvSpPr/>
          <p:nvPr/>
        </p:nvSpPr>
        <p:spPr>
          <a:xfrm>
            <a:off x="2204974" y="626236"/>
            <a:ext cx="409575" cy="409575"/>
          </a:xfrm>
          <a:prstGeom prst="rect">
            <a:avLst/>
          </a:prstGeom>
          <a:solidFill>
            <a:srgbClr val="059F59">
              <a:alpha val="2980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690" y="1822450"/>
            <a:ext cx="5445125" cy="4149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 rot="21600000">
            <a:off x="0" y="0"/>
            <a:ext cx="1819275" cy="1000125"/>
            <a:chOff x="0" y="0"/>
            <a:chExt cx="1819275" cy="1000125"/>
          </a:xfrm>
        </p:grpSpPr>
        <p:sp>
          <p:nvSpPr>
            <p:cNvPr id="56" name="path"/>
            <p:cNvSpPr/>
            <p:nvPr/>
          </p:nvSpPr>
          <p:spPr>
            <a:xfrm>
              <a:off x="0" y="0"/>
              <a:ext cx="1409700" cy="590550"/>
            </a:xfrm>
            <a:custGeom>
              <a:avLst/>
              <a:gdLst/>
              <a:ahLst/>
              <a:cxnLst/>
              <a:rect l="0" t="0" r="0" b="0"/>
              <a:pathLst>
                <a:path w="2220" h="930">
                  <a:moveTo>
                    <a:pt x="0" y="930"/>
                  </a:moveTo>
                  <a:lnTo>
                    <a:pt x="2220" y="930"/>
                  </a:lnTo>
                  <a:lnTo>
                    <a:pt x="2220" y="0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" name="path"/>
            <p:cNvSpPr/>
            <p:nvPr/>
          </p:nvSpPr>
          <p:spPr>
            <a:xfrm>
              <a:off x="1000125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3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8" name="path"/>
            <p:cNvSpPr/>
            <p:nvPr/>
          </p:nvSpPr>
          <p:spPr>
            <a:xfrm>
              <a:off x="1409700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rect"/>
          <p:cNvSpPr/>
          <p:nvPr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rgbClr val="0477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" name="textbox 60"/>
          <p:cNvSpPr/>
          <p:nvPr/>
        </p:nvSpPr>
        <p:spPr>
          <a:xfrm>
            <a:off x="-12700" y="818350"/>
            <a:ext cx="2435860" cy="9944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</a:pPr>
            <a:endParaRPr lang="en-US" altLang="en-US" sz="300" dirty="0"/>
          </a:p>
          <a:p>
            <a:pPr indent="12700" algn="l" rtl="0" eaLnBrk="0">
              <a:lnSpc>
                <a:spcPct val="73000"/>
              </a:lnSpc>
              <a:spcBef>
                <a:spcPts val="0"/>
              </a:spcBef>
              <a:tabLst>
                <a:tab pos="304800" algn="l"/>
              </a:tabLst>
            </a:pPr>
            <a:r>
              <a:rPr sz="72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7200" b="1" spc="-30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72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endParaRPr lang="en-US" altLang="en-US" sz="7200" dirty="0"/>
          </a:p>
        </p:txBody>
      </p:sp>
      <p:grpSp>
        <p:nvGrpSpPr>
          <p:cNvPr id="36" name="group 36"/>
          <p:cNvGrpSpPr/>
          <p:nvPr/>
        </p:nvGrpSpPr>
        <p:grpSpPr>
          <a:xfrm rot="21600000">
            <a:off x="1000125" y="831050"/>
            <a:ext cx="1409737" cy="759624"/>
            <a:chOff x="0" y="0"/>
            <a:chExt cx="1409737" cy="759624"/>
          </a:xfrm>
        </p:grpSpPr>
        <p:sp>
          <p:nvSpPr>
            <p:cNvPr id="61" name="path"/>
            <p:cNvSpPr/>
            <p:nvPr/>
          </p:nvSpPr>
          <p:spPr>
            <a:xfrm>
              <a:off x="0" y="350049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6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" name="path"/>
            <p:cNvSpPr/>
            <p:nvPr/>
          </p:nvSpPr>
          <p:spPr>
            <a:xfrm>
              <a:off x="650112" y="0"/>
              <a:ext cx="759625" cy="759624"/>
            </a:xfrm>
            <a:custGeom>
              <a:avLst/>
              <a:gdLst/>
              <a:ahLst/>
              <a:cxnLst/>
              <a:rect l="0" t="0" r="0" b="0"/>
              <a:pathLst>
                <a:path w="1196" h="1196">
                  <a:moveTo>
                    <a:pt x="0" y="1196"/>
                  </a:moveTo>
                  <a:lnTo>
                    <a:pt x="1196" y="1196"/>
                  </a:lnTo>
                  <a:lnTo>
                    <a:pt x="1196" y="0"/>
                  </a:lnTo>
                  <a:lnTo>
                    <a:pt x="0" y="0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rgbClr val="059F59">
                <a:alpha val="5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box 63"/>
          <p:cNvSpPr/>
          <p:nvPr/>
        </p:nvSpPr>
        <p:spPr>
          <a:xfrm>
            <a:off x="3045584" y="665816"/>
            <a:ext cx="3575050" cy="4400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3260"/>
              </a:lnSpc>
            </a:pPr>
            <a:r>
              <a:rPr sz="2700" spc="100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</a:t>
            </a:r>
            <a:r>
              <a:rPr sz="2700" spc="100" dirty="0">
                <a:ln w="6350" cap="flat" cmpd="sng">
                  <a:solidFill>
                    <a:srgbClr val="FFC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C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正式</a:t>
            </a:r>
            <a:r>
              <a:rPr sz="2700" spc="100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远程面试系</a:t>
            </a:r>
            <a:r>
              <a:rPr sz="2700" spc="45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en-US" altLang="en-US" sz="2700" dirty="0"/>
          </a:p>
        </p:txBody>
      </p:sp>
      <p:sp>
        <p:nvSpPr>
          <p:cNvPr id="64" name="textbox 64"/>
          <p:cNvSpPr/>
          <p:nvPr/>
        </p:nvSpPr>
        <p:spPr>
          <a:xfrm>
            <a:off x="572770" y="3206115"/>
            <a:ext cx="4155440" cy="6800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lang="en-US" altLang="en-US" sz="100" dirty="0"/>
          </a:p>
          <a:p>
            <a:pPr indent="13335" algn="l" rtl="0" eaLnBrk="0">
              <a:lnSpc>
                <a:spcPct val="150000"/>
              </a:lnSpc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2. 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帐号：</a:t>
            </a:r>
            <a:r>
              <a:rPr sz="1200" spc="-2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考生的报名号</a:t>
            </a:r>
            <a:endParaRPr lang="en-US" altLang="en-US" sz="1200" dirty="0"/>
          </a:p>
          <a:p>
            <a:pPr algn="l" rtl="0" eaLnBrk="0">
              <a:lnSpc>
                <a:spcPct val="150000"/>
              </a:lnSpc>
            </a:pPr>
            <a:endParaRPr lang="en-US" altLang="en-US" sz="1000" dirty="0"/>
          </a:p>
          <a:p>
            <a:pPr algn="l" rtl="0" eaLnBrk="0">
              <a:lnSpc>
                <a:spcPct val="150000"/>
              </a:lnSpc>
            </a:pPr>
            <a:endParaRPr lang="en-US" altLang="en-US" sz="300" dirty="0"/>
          </a:p>
          <a:p>
            <a:pPr indent="16510" algn="l" rtl="0" eaLnBrk="0">
              <a:lnSpc>
                <a:spcPct val="150000"/>
              </a:lnSpc>
              <a:spcBef>
                <a:spcPts val="365"/>
              </a:spcBef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3.</a:t>
            </a:r>
            <a:r>
              <a:rPr sz="1200" spc="1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5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密码：</a:t>
            </a:r>
            <a:r>
              <a:rPr sz="120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有效身份证件号码后6位 （身份证最后一位如为X应大写）</a:t>
            </a:r>
            <a:endParaRPr lang="en-US" altLang="en-US" sz="1200" dirty="0"/>
          </a:p>
        </p:txBody>
      </p:sp>
      <p:sp>
        <p:nvSpPr>
          <p:cNvPr id="65" name="textbox 65"/>
          <p:cNvSpPr/>
          <p:nvPr/>
        </p:nvSpPr>
        <p:spPr>
          <a:xfrm>
            <a:off x="572770" y="2573274"/>
            <a:ext cx="4465954" cy="233679"/>
          </a:xfrm>
          <a:prstGeom prst="rect">
            <a:avLst/>
          </a:prstGeom>
        </p:spPr>
        <p:txBody>
          <a:bodyPr vert="horz" wrap="square" lIns="0" tIns="0" rIns="0" bIns="0" anchor="t"/>
          <a:lstStyle/>
          <a:p>
            <a:pPr algn="l" rtl="0" eaLnBrk="0">
              <a:lnSpc>
                <a:spcPct val="150000"/>
              </a:lnSpc>
            </a:pPr>
            <a:endParaRPr lang="en-US" altLang="en-US" sz="100" dirty="0"/>
          </a:p>
          <a:p>
            <a:pPr indent="12700" eaLnBrk="0">
              <a:lnSpc>
                <a:spcPct val="150000"/>
              </a:lnSpc>
            </a:pPr>
            <a:r>
              <a:rPr sz="1200" spc="-1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1.</a:t>
            </a:r>
            <a:r>
              <a:rPr lang="zh-CN" sz="1200" spc="-13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  </a:t>
            </a:r>
            <a:r>
              <a:rPr sz="1200" spc="-13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-10" dirty="0" err="1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登录网址</a:t>
            </a:r>
            <a:r>
              <a:rPr sz="1200" spc="-61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sz="1200" b="1" spc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sz="1200" b="1" dirty="0">
                <a:solidFill>
                  <a:srgbClr val="FF0000"/>
                </a:solidFill>
                <a:hlinkClick r:id="rId2"/>
              </a:rPr>
              <a:t>https://www.yjszsms.com/school/10286-1</a:t>
            </a:r>
            <a:endParaRPr lang="zh-CN" sz="1200" b="1" dirty="0">
              <a:solidFill>
                <a:srgbClr val="FF0000"/>
              </a:solidFill>
              <a:hlinkClick r:id="rId2"/>
            </a:endParaRPr>
          </a:p>
        </p:txBody>
      </p:sp>
      <p:sp>
        <p:nvSpPr>
          <p:cNvPr id="67" name="rect"/>
          <p:cNvSpPr/>
          <p:nvPr/>
        </p:nvSpPr>
        <p:spPr>
          <a:xfrm>
            <a:off x="2204974" y="626236"/>
            <a:ext cx="409575" cy="409575"/>
          </a:xfrm>
          <a:prstGeom prst="rect">
            <a:avLst/>
          </a:prstGeom>
          <a:solidFill>
            <a:srgbClr val="059F59">
              <a:alpha val="2980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105" y="1428750"/>
            <a:ext cx="5644515" cy="5072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1200" y="1892045"/>
            <a:ext cx="5730240" cy="3073400"/>
          </a:xfrm>
          <a:prstGeom prst="rect">
            <a:avLst/>
          </a:prstGeom>
        </p:spPr>
      </p:pic>
      <p:sp>
        <p:nvSpPr>
          <p:cNvPr id="69" name="textbox 69"/>
          <p:cNvSpPr/>
          <p:nvPr/>
        </p:nvSpPr>
        <p:spPr>
          <a:xfrm>
            <a:off x="987425" y="577850"/>
            <a:ext cx="4375150" cy="28549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600" dirty="0"/>
          </a:p>
          <a:p>
            <a:pPr indent="1626870" algn="l" rtl="0" eaLnBrk="0">
              <a:lnSpc>
                <a:spcPct val="100000"/>
              </a:lnSpc>
              <a:spcBef>
                <a:spcPts val="0"/>
              </a:spcBef>
              <a:tabLst>
                <a:tab pos="2087245" algn="l"/>
              </a:tabLst>
            </a:pPr>
            <a:r>
              <a:rPr sz="2700" spc="0" dirty="0"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spc="60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阅读须</a:t>
            </a:r>
            <a:r>
              <a:rPr sz="2700" spc="55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</a:t>
            </a:r>
            <a:endParaRPr lang="en-US" altLang="en-US" sz="27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marL="211455" indent="-635" algn="l" rtl="0" eaLnBrk="0">
              <a:lnSpc>
                <a:spcPct val="132000"/>
              </a:lnSpc>
              <a:spcBef>
                <a:spcPts val="360"/>
              </a:spcBef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考生第一次登录面试系统时</a:t>
            </a:r>
            <a:r>
              <a:rPr sz="120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系统自动弹出考生须知</a:t>
            </a:r>
            <a:r>
              <a:rPr sz="1200" spc="-5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考生必 须仔细阅读须知</a:t>
            </a:r>
            <a:r>
              <a:rPr sz="1200" spc="-48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10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秒钟后会显示“本人已阅读”按钮</a:t>
            </a:r>
            <a:r>
              <a:rPr sz="1200" spc="-465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lang="en-US" altLang="en-US" sz="1200" dirty="0"/>
          </a:p>
          <a:p>
            <a:pPr marL="219075" indent="-7620" algn="l" rtl="0" eaLnBrk="0">
              <a:lnSpc>
                <a:spcPct val="114000"/>
              </a:lnSpc>
              <a:spcBef>
                <a:spcPts val="465"/>
              </a:spcBef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点击后系统会自动出现考生承诺书，</a:t>
            </a:r>
            <a:r>
              <a:rPr sz="1200" spc="-27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spc="-2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10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秒钟后会显示“本人已 </a:t>
            </a:r>
            <a:r>
              <a:rPr sz="1200" spc="18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阅读</a:t>
            </a:r>
            <a:r>
              <a:rPr sz="1200" spc="1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en-US" sz="1200" dirty="0"/>
          </a:p>
          <a:p>
            <a:pPr algn="l" rtl="0" eaLnBrk="0">
              <a:lnSpc>
                <a:spcPct val="165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300" dirty="0"/>
          </a:p>
          <a:p>
            <a:pPr indent="219075" algn="l" rtl="0" eaLnBrk="0">
              <a:lnSpc>
                <a:spcPct val="97000"/>
              </a:lnSpc>
              <a:spcBef>
                <a:spcPts val="0"/>
              </a:spcBef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阅读完成后</a:t>
            </a:r>
            <a:r>
              <a:rPr sz="1200" spc="-28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点击【已阅读】按钮</a:t>
            </a:r>
            <a:r>
              <a:rPr sz="1200" spc="-28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进入下一页</a:t>
            </a:r>
            <a:r>
              <a:rPr sz="1200" spc="-255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</p:txBody>
      </p:sp>
      <p:grpSp>
        <p:nvGrpSpPr>
          <p:cNvPr id="38" name="group 38"/>
          <p:cNvGrpSpPr/>
          <p:nvPr/>
        </p:nvGrpSpPr>
        <p:grpSpPr>
          <a:xfrm rot="21600000">
            <a:off x="1000125" y="590550"/>
            <a:ext cx="1614424" cy="1000125"/>
            <a:chOff x="0" y="0"/>
            <a:chExt cx="1614424" cy="1000125"/>
          </a:xfrm>
        </p:grpSpPr>
        <p:sp>
          <p:nvSpPr>
            <p:cNvPr id="70" name="path"/>
            <p:cNvSpPr/>
            <p:nvPr/>
          </p:nvSpPr>
          <p:spPr>
            <a:xfrm>
              <a:off x="0" y="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3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1" name="path"/>
            <p:cNvSpPr/>
            <p:nvPr/>
          </p:nvSpPr>
          <p:spPr>
            <a:xfrm>
              <a:off x="409575" y="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" name="path"/>
            <p:cNvSpPr/>
            <p:nvPr/>
          </p:nvSpPr>
          <p:spPr>
            <a:xfrm>
              <a:off x="650112" y="240500"/>
              <a:ext cx="759625" cy="759624"/>
            </a:xfrm>
            <a:custGeom>
              <a:avLst/>
              <a:gdLst/>
              <a:ahLst/>
              <a:cxnLst/>
              <a:rect l="0" t="0" r="0" b="0"/>
              <a:pathLst>
                <a:path w="1196" h="1196">
                  <a:moveTo>
                    <a:pt x="0" y="1196"/>
                  </a:moveTo>
                  <a:lnTo>
                    <a:pt x="1196" y="1196"/>
                  </a:lnTo>
                  <a:lnTo>
                    <a:pt x="1196" y="0"/>
                  </a:lnTo>
                  <a:lnTo>
                    <a:pt x="0" y="0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rgbClr val="059F59">
                <a:alpha val="5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3" name="path"/>
            <p:cNvSpPr/>
            <p:nvPr/>
          </p:nvSpPr>
          <p:spPr>
            <a:xfrm>
              <a:off x="1204849" y="35686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3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4" name="rect"/>
          <p:cNvSpPr/>
          <p:nvPr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rgbClr val="0477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5" name="textbox 75"/>
          <p:cNvSpPr/>
          <p:nvPr/>
        </p:nvSpPr>
        <p:spPr>
          <a:xfrm>
            <a:off x="-12700" y="865377"/>
            <a:ext cx="1435100" cy="955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73000"/>
              </a:lnSpc>
              <a:tabLst>
                <a:tab pos="283845" algn="l"/>
              </a:tabLst>
            </a:pPr>
            <a:r>
              <a:rPr sz="72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7200" b="1" spc="-1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</a:t>
            </a:r>
            <a:r>
              <a:rPr sz="72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endParaRPr lang="en-US" altLang="en-US" sz="7200" dirty="0"/>
          </a:p>
        </p:txBody>
      </p:sp>
      <p:sp>
        <p:nvSpPr>
          <p:cNvPr id="76" name="path"/>
          <p:cNvSpPr/>
          <p:nvPr/>
        </p:nvSpPr>
        <p:spPr>
          <a:xfrm>
            <a:off x="1000125" y="1181100"/>
            <a:ext cx="409575" cy="409575"/>
          </a:xfrm>
          <a:custGeom>
            <a:avLst/>
            <a:gdLst/>
            <a:ahLst/>
            <a:cxnLst/>
            <a:rect l="0" t="0" r="0" b="0"/>
            <a:pathLst>
              <a:path w="645" h="645">
                <a:moveTo>
                  <a:pt x="0" y="645"/>
                </a:moveTo>
                <a:lnTo>
                  <a:pt x="645" y="645"/>
                </a:lnTo>
                <a:lnTo>
                  <a:pt x="645" y="0"/>
                </a:lnTo>
                <a:lnTo>
                  <a:pt x="0" y="0"/>
                </a:lnTo>
                <a:lnTo>
                  <a:pt x="0" y="645"/>
                </a:lnTo>
                <a:close/>
              </a:path>
            </a:pathLst>
          </a:custGeom>
          <a:solidFill>
            <a:srgbClr val="059F59">
              <a:alpha val="6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7" name="path"/>
          <p:cNvSpPr/>
          <p:nvPr/>
        </p:nvSpPr>
        <p:spPr>
          <a:xfrm>
            <a:off x="0" y="0"/>
            <a:ext cx="1409700" cy="590550"/>
          </a:xfrm>
          <a:custGeom>
            <a:avLst/>
            <a:gdLst/>
            <a:ahLst/>
            <a:cxnLst/>
            <a:rect l="0" t="0" r="0" b="0"/>
            <a:pathLst>
              <a:path w="2220" h="930">
                <a:moveTo>
                  <a:pt x="0" y="930"/>
                </a:moveTo>
                <a:lnTo>
                  <a:pt x="2220" y="930"/>
                </a:lnTo>
                <a:lnTo>
                  <a:pt x="2220" y="0"/>
                </a:lnTo>
                <a:lnTo>
                  <a:pt x="0" y="0"/>
                </a:lnTo>
                <a:lnTo>
                  <a:pt x="0" y="930"/>
                </a:lnTo>
                <a:close/>
              </a:path>
            </a:pathLst>
          </a:custGeom>
          <a:solidFill>
            <a:srgbClr val="0477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275070" y="2614295"/>
            <a:ext cx="4762500" cy="1647825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11952" y="1510779"/>
            <a:ext cx="6980046" cy="4152900"/>
          </a:xfrm>
          <a:prstGeom prst="rect">
            <a:avLst/>
          </a:prstGeom>
        </p:spPr>
      </p:pic>
      <p:sp>
        <p:nvSpPr>
          <p:cNvPr id="79" name="textbox 79"/>
          <p:cNvSpPr/>
          <p:nvPr/>
        </p:nvSpPr>
        <p:spPr>
          <a:xfrm>
            <a:off x="919073" y="2213838"/>
            <a:ext cx="4191000" cy="26460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indent="21590" algn="l" rtl="0" eaLnBrk="0">
              <a:lnSpc>
                <a:spcPct val="73000"/>
              </a:lnSpc>
            </a:pPr>
            <a:r>
              <a:rPr sz="1200" b="1" spc="-4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1200" b="1" spc="-15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r>
              <a:rPr sz="1200" b="1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faq</a:t>
            </a:r>
            <a:r>
              <a:rPr sz="1200" spc="-38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系统在线帮助文档</a:t>
            </a:r>
            <a:r>
              <a:rPr sz="1200" spc="-38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indent="153035" algn="l" rtl="0" eaLnBrk="0">
              <a:lnSpc>
                <a:spcPct val="89000"/>
              </a:lnSpc>
              <a:spcBef>
                <a:spcPts val="805"/>
              </a:spcBef>
            </a:pPr>
            <a:r>
              <a:rPr sz="1200" spc="0" dirty="0">
                <a:ln w="3175" cap="flat" cmpd="sng">
                  <a:solidFill>
                    <a:srgbClr val="5959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修改密码</a:t>
            </a:r>
            <a:r>
              <a:rPr sz="1200" spc="-39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考生可以修改自己的密码</a:t>
            </a:r>
            <a:r>
              <a:rPr sz="1200" spc="-39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indent="153670" algn="l" rtl="0" eaLnBrk="0">
              <a:lnSpc>
                <a:spcPts val="2160"/>
              </a:lnSpc>
            </a:pPr>
            <a:r>
              <a:rPr sz="1200" spc="0" dirty="0">
                <a:ln w="3175" cap="flat" cmpd="sng">
                  <a:solidFill>
                    <a:srgbClr val="5959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退出登录</a:t>
            </a:r>
            <a:r>
              <a:rPr sz="1200" spc="-39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可以退出当前登录状态</a:t>
            </a:r>
            <a:r>
              <a:rPr sz="1200" spc="-39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marL="12700" indent="4445" algn="l" rtl="0" eaLnBrk="0">
              <a:lnSpc>
                <a:spcPct val="133000"/>
              </a:lnSpc>
              <a:spcBef>
                <a:spcPts val="870"/>
              </a:spcBef>
            </a:pPr>
            <a:r>
              <a:rPr sz="1200" b="1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2.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0" dirty="0">
                <a:ln w="3175" cap="flat" cmpd="sng">
                  <a:solidFill>
                    <a:srgbClr val="5959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在线客服</a:t>
            </a:r>
            <a:r>
              <a:rPr sz="1200" spc="-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系统提供的在线客服</a:t>
            </a:r>
            <a:r>
              <a:rPr sz="1200" spc="-25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帮助考生完成设备检测时 遇到的问题</a:t>
            </a:r>
            <a:r>
              <a:rPr sz="120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或是其他问题</a:t>
            </a:r>
            <a:r>
              <a:rPr sz="120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QQ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的方式，在使用时，需要 本地有已登录的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QQ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帐号</a:t>
            </a:r>
            <a:r>
              <a:rPr sz="1200" spc="-165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indent="17145" algn="l" rtl="0" eaLnBrk="0">
              <a:lnSpc>
                <a:spcPct val="97000"/>
              </a:lnSpc>
              <a:spcBef>
                <a:spcPts val="755"/>
              </a:spcBef>
            </a:pPr>
            <a:r>
              <a:rPr sz="1200" b="1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3.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0" dirty="0">
                <a:ln w="3175" cap="flat" cmpd="sng">
                  <a:solidFill>
                    <a:srgbClr val="5959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通知公告</a:t>
            </a:r>
            <a:r>
              <a:rPr sz="1200" spc="-4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考生可以查看学校发布的相关通知公告</a:t>
            </a:r>
            <a:r>
              <a:rPr sz="1200" spc="-405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algn="l" rtl="0" eaLnBrk="0">
              <a:lnSpc>
                <a:spcPct val="104000"/>
              </a:lnSpc>
            </a:pPr>
            <a:endParaRPr lang="en-US" altLang="en-US" sz="600" dirty="0"/>
          </a:p>
          <a:p>
            <a:pPr marL="13335" indent="0" algn="l" rtl="0" eaLnBrk="0">
              <a:lnSpc>
                <a:spcPct val="124000"/>
              </a:lnSpc>
              <a:spcBef>
                <a:spcPts val="5"/>
              </a:spcBef>
            </a:pPr>
            <a:r>
              <a:rPr sz="1200" b="1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0" dirty="0">
                <a:ln w="3175" cap="flat" cmpd="sng">
                  <a:solidFill>
                    <a:srgbClr val="5959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设备检测</a:t>
            </a:r>
            <a:r>
              <a:rPr sz="120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考生进入系统后</a:t>
            </a:r>
            <a:r>
              <a:rPr sz="120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需要完成设备检测后</a:t>
            </a:r>
            <a:r>
              <a:rPr sz="120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才能进 行面试。</a:t>
            </a:r>
            <a:r>
              <a:rPr sz="1200" spc="-3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spc="-3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点击图上所示的【设备检测】按钮。详见下一页。</a:t>
            </a:r>
            <a:endParaRPr lang="en-US" altLang="en-US" sz="1200" dirty="0"/>
          </a:p>
        </p:txBody>
      </p:sp>
      <p:sp>
        <p:nvSpPr>
          <p:cNvPr id="80" name="rect"/>
          <p:cNvSpPr/>
          <p:nvPr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rgbClr val="0477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0" name="group 40"/>
          <p:cNvGrpSpPr/>
          <p:nvPr/>
        </p:nvGrpSpPr>
        <p:grpSpPr>
          <a:xfrm rot="21600000">
            <a:off x="0" y="0"/>
            <a:ext cx="1819275" cy="1000125"/>
            <a:chOff x="0" y="0"/>
            <a:chExt cx="1819275" cy="1000125"/>
          </a:xfrm>
        </p:grpSpPr>
        <p:sp>
          <p:nvSpPr>
            <p:cNvPr id="81" name="path"/>
            <p:cNvSpPr/>
            <p:nvPr/>
          </p:nvSpPr>
          <p:spPr>
            <a:xfrm>
              <a:off x="0" y="0"/>
              <a:ext cx="1409700" cy="590550"/>
            </a:xfrm>
            <a:custGeom>
              <a:avLst/>
              <a:gdLst/>
              <a:ahLst/>
              <a:cxnLst/>
              <a:rect l="0" t="0" r="0" b="0"/>
              <a:pathLst>
                <a:path w="2220" h="930">
                  <a:moveTo>
                    <a:pt x="0" y="930"/>
                  </a:moveTo>
                  <a:lnTo>
                    <a:pt x="2220" y="930"/>
                  </a:lnTo>
                  <a:lnTo>
                    <a:pt x="2220" y="0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" name="path"/>
            <p:cNvSpPr/>
            <p:nvPr/>
          </p:nvSpPr>
          <p:spPr>
            <a:xfrm>
              <a:off x="1000125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3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3" name="path"/>
            <p:cNvSpPr/>
            <p:nvPr/>
          </p:nvSpPr>
          <p:spPr>
            <a:xfrm>
              <a:off x="1409700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4" name="textbox 84"/>
          <p:cNvSpPr/>
          <p:nvPr/>
        </p:nvSpPr>
        <p:spPr>
          <a:xfrm>
            <a:off x="-12700" y="818350"/>
            <a:ext cx="2435860" cy="9918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400" dirty="0"/>
          </a:p>
          <a:p>
            <a:pPr indent="12700" algn="l" rtl="0" eaLnBrk="0">
              <a:lnSpc>
                <a:spcPct val="73000"/>
              </a:lnSpc>
              <a:spcBef>
                <a:spcPts val="0"/>
              </a:spcBef>
              <a:tabLst>
                <a:tab pos="309245" algn="l"/>
              </a:tabLst>
            </a:pPr>
            <a:r>
              <a:rPr sz="71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7100" b="1" spc="-285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</a:t>
            </a:r>
            <a:r>
              <a:rPr sz="71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endParaRPr lang="en-US" altLang="en-US" sz="7100" dirty="0"/>
          </a:p>
        </p:txBody>
      </p:sp>
      <p:grpSp>
        <p:nvGrpSpPr>
          <p:cNvPr id="42" name="group 42"/>
          <p:cNvGrpSpPr/>
          <p:nvPr/>
        </p:nvGrpSpPr>
        <p:grpSpPr>
          <a:xfrm rot="21600000">
            <a:off x="1000125" y="831050"/>
            <a:ext cx="1409737" cy="759624"/>
            <a:chOff x="0" y="0"/>
            <a:chExt cx="1409737" cy="759624"/>
          </a:xfrm>
        </p:grpSpPr>
        <p:sp>
          <p:nvSpPr>
            <p:cNvPr id="85" name="path"/>
            <p:cNvSpPr/>
            <p:nvPr/>
          </p:nvSpPr>
          <p:spPr>
            <a:xfrm>
              <a:off x="0" y="350049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6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6" name="path"/>
            <p:cNvSpPr/>
            <p:nvPr/>
          </p:nvSpPr>
          <p:spPr>
            <a:xfrm>
              <a:off x="650112" y="0"/>
              <a:ext cx="759625" cy="759624"/>
            </a:xfrm>
            <a:custGeom>
              <a:avLst/>
              <a:gdLst/>
              <a:ahLst/>
              <a:cxnLst/>
              <a:rect l="0" t="0" r="0" b="0"/>
              <a:pathLst>
                <a:path w="1196" h="1196">
                  <a:moveTo>
                    <a:pt x="0" y="1196"/>
                  </a:moveTo>
                  <a:lnTo>
                    <a:pt x="1196" y="1196"/>
                  </a:lnTo>
                  <a:lnTo>
                    <a:pt x="1196" y="0"/>
                  </a:lnTo>
                  <a:lnTo>
                    <a:pt x="0" y="0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rgbClr val="059F59">
                <a:alpha val="5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textbox 87"/>
          <p:cNvSpPr/>
          <p:nvPr/>
        </p:nvSpPr>
        <p:spPr>
          <a:xfrm>
            <a:off x="3051266" y="665816"/>
            <a:ext cx="1438910" cy="438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100000"/>
              </a:lnSpc>
            </a:pPr>
            <a:r>
              <a:rPr sz="2700" spc="90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主页功</a:t>
            </a:r>
            <a:r>
              <a:rPr sz="2700" spc="55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endParaRPr lang="en-US" altLang="en-US" sz="2700" dirty="0"/>
          </a:p>
        </p:txBody>
      </p:sp>
      <p:sp>
        <p:nvSpPr>
          <p:cNvPr id="88" name="rect"/>
          <p:cNvSpPr/>
          <p:nvPr/>
        </p:nvSpPr>
        <p:spPr>
          <a:xfrm>
            <a:off x="2204974" y="626236"/>
            <a:ext cx="409575" cy="409575"/>
          </a:xfrm>
          <a:prstGeom prst="rect">
            <a:avLst/>
          </a:prstGeom>
          <a:solidFill>
            <a:srgbClr val="059F59">
              <a:alpha val="2980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645" y="2095500"/>
            <a:ext cx="1685290" cy="323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9"/>
          <p:cNvSpPr/>
          <p:nvPr/>
        </p:nvSpPr>
        <p:spPr>
          <a:xfrm>
            <a:off x="920756" y="577850"/>
            <a:ext cx="5589904" cy="45186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600" dirty="0"/>
          </a:p>
          <a:p>
            <a:pPr indent="1693545" algn="l" rtl="0" eaLnBrk="0">
              <a:lnSpc>
                <a:spcPct val="100000"/>
              </a:lnSpc>
              <a:spcBef>
                <a:spcPts val="5"/>
              </a:spcBef>
              <a:tabLst>
                <a:tab pos="2140585" algn="l"/>
              </a:tabLst>
            </a:pPr>
            <a:r>
              <a:rPr sz="2700" spc="0" dirty="0"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spc="90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设备检</a:t>
            </a:r>
            <a:r>
              <a:rPr sz="2700" spc="75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</a:t>
            </a:r>
            <a:endParaRPr lang="en-US" altLang="en-US" sz="2700" dirty="0"/>
          </a:p>
          <a:p>
            <a:pPr algn="l" rtl="0" eaLnBrk="0">
              <a:lnSpc>
                <a:spcPct val="119000"/>
              </a:lnSpc>
            </a:pPr>
            <a:endParaRPr lang="en-US" altLang="en-US" sz="1000" dirty="0"/>
          </a:p>
          <a:p>
            <a:pPr algn="l" rtl="0" eaLnBrk="0">
              <a:lnSpc>
                <a:spcPct val="119000"/>
              </a:lnSpc>
            </a:pPr>
            <a:endParaRPr lang="en-US" altLang="en-US" sz="1000" dirty="0"/>
          </a:p>
          <a:p>
            <a:pPr algn="l" rtl="0" eaLnBrk="0">
              <a:lnSpc>
                <a:spcPct val="119000"/>
              </a:lnSpc>
            </a:pPr>
            <a:endParaRPr lang="en-US" altLang="en-US" sz="1000" dirty="0"/>
          </a:p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marL="237490" indent="-215900" algn="l" rtl="0" eaLnBrk="0">
              <a:lnSpc>
                <a:spcPct val="136000"/>
              </a:lnSpc>
              <a:spcBef>
                <a:spcPts val="370"/>
              </a:spcBef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1. 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浏览器提示</a:t>
            </a:r>
            <a:r>
              <a:rPr sz="1200" spc="-2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u="sng" spc="0" dirty="0">
                <a:solidFill>
                  <a:srgbClr val="0563C1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hlinkClick r:id="rId2">
                  <a:extLst>
                    <a:ext uri="{DAF060AB-1E55-43B9-8AAB-6FB025537F2F}">
                      <wpsdc:hlinkClr xmlns:wpsdc="http://www.wps.cn/officeDocument/2017/drawingmlCustomData" xmlns="" val="0563C1"/>
                      <wpsdc:folHlinkClr xmlns:wpsdc="http://www.wps.cn/officeDocument/2017/drawingmlCustomData" xmlns="" val="0563C1"/>
                      <wpsdc:hlinkUnderline xmlns:wpsdc="http://www.wps.cn/officeDocument/2017/drawingmlCustomData" xmlns="" val="0"/>
                    </a:ext>
                  </a:extLst>
                </a:hlinkClick>
              </a:rPr>
              <a:t>www.yjszsms.com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想要使用您的麦克风</a:t>
            </a:r>
            <a:r>
              <a:rPr sz="1200" spc="-2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使用您的摄像头</a:t>
            </a:r>
            <a:r>
              <a:rPr sz="1200" spc="-2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请务必  点击 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“允许”</a:t>
            </a:r>
            <a:r>
              <a:rPr sz="1200" spc="-54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spc="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如果不小心点了禁止</a:t>
            </a:r>
            <a:r>
              <a:rPr sz="1200" spc="-525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可以参考文档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</a:t>
            </a:r>
            <a:r>
              <a:rPr sz="1200" u="sng" spc="-10" dirty="0">
                <a:solidFill>
                  <a:srgbClr val="0563C1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hlinkClick r:id="rId3">
                  <a:extLst>
                    <a:ext uri="{DAF060AB-1E55-43B9-8AAB-6FB025537F2F}">
                      <wpsdc:hlinkClr xmlns:wpsdc="http://www.wps.cn/officeDocument/2017/drawingmlCustomData" xmlns="" val="0563C1"/>
                      <wpsdc:folHlinkClr xmlns:wpsdc="http://www.wps.cn/officeDocument/2017/drawingmlCustomData" xmlns="" val="0563C1"/>
                      <wpsdc:hlinkUnderline xmlns:wpsdc="http://www.wps.cn/officeDocument/2017/drawingmlCustomData" xmlns="" val="0"/>
                    </a:ext>
                  </a:extLst>
                </a:hlinkClick>
              </a:rPr>
              <a:t>h</a:t>
            </a:r>
            <a:r>
              <a:rPr sz="1200" u="sng" spc="0" dirty="0">
                <a:solidFill>
                  <a:srgbClr val="0563C1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ttps://www.yjszsms.com/help/faq/ks</a:t>
            </a:r>
            <a:r>
              <a:rPr sz="1200" spc="-60" dirty="0">
                <a:solidFill>
                  <a:srgbClr val="0563C1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</a:t>
            </a:r>
            <a:r>
              <a:rPr sz="1200" spc="-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异常情况处理</a:t>
            </a:r>
            <a:endParaRPr lang="en-US" altLang="en-US" sz="1200" dirty="0"/>
          </a:p>
          <a:p>
            <a:pPr marL="240665" indent="-222885" algn="l" rtl="0" eaLnBrk="0">
              <a:lnSpc>
                <a:spcPct val="124000"/>
              </a:lnSpc>
              <a:spcBef>
                <a:spcPts val="775"/>
              </a:spcBef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2. 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麦克风检测</a:t>
            </a:r>
            <a:r>
              <a:rPr sz="1200" spc="-3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如果有多个麦克风</a:t>
            </a:r>
            <a:r>
              <a:rPr sz="1200" spc="-3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可切换选择</a:t>
            </a:r>
            <a:r>
              <a:rPr sz="1200" spc="-3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电脑音量调大</a:t>
            </a:r>
            <a:r>
              <a:rPr sz="1200" spc="-3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对麦克风说话</a:t>
            </a:r>
            <a:r>
              <a:rPr sz="1200" spc="-30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能听到回音</a:t>
            </a:r>
            <a:r>
              <a:rPr sz="1200" spc="-1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表示麦克风和音箱功能正常</a:t>
            </a:r>
            <a:r>
              <a:rPr sz="1200" spc="-1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marL="240665" indent="-224155" algn="l" rtl="0" eaLnBrk="0">
              <a:lnSpc>
                <a:spcPct val="124000"/>
              </a:lnSpc>
              <a:spcBef>
                <a:spcPts val="750"/>
              </a:spcBef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3.</a:t>
            </a:r>
            <a:r>
              <a:rPr sz="1200" spc="1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5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摄像头检测：可以直接看到摄像头画面，表示摄像头功能正常。如果有多个摄像 头</a:t>
            </a:r>
            <a:r>
              <a:rPr sz="1200" spc="-1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可以切换选择</a:t>
            </a:r>
            <a:r>
              <a:rPr sz="1200" spc="-105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indent="12700" algn="l" rtl="0" eaLnBrk="0">
              <a:lnSpc>
                <a:spcPct val="97000"/>
              </a:lnSpc>
              <a:spcBef>
                <a:spcPts val="765"/>
              </a:spcBef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 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如果没有问题</a:t>
            </a:r>
            <a:r>
              <a:rPr sz="1200" spc="-25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点击检测成功</a:t>
            </a:r>
            <a:r>
              <a:rPr sz="1200" spc="-25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完成检测</a:t>
            </a:r>
            <a:r>
              <a:rPr sz="1200" spc="-2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marL="334010" indent="-317500" algn="l" rtl="0" eaLnBrk="0">
              <a:lnSpc>
                <a:spcPct val="124000"/>
              </a:lnSpc>
              <a:spcBef>
                <a:spcPts val="750"/>
              </a:spcBef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5.</a:t>
            </a:r>
            <a:r>
              <a:rPr sz="1200" spc="1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5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如果有问题，且不能自行解决，暂不要点击“检测失败”，可关闭窗口，点击    </a:t>
            </a:r>
            <a:r>
              <a:rPr sz="1200" spc="-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“在线客服”寻求帮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</a:t>
            </a:r>
            <a:r>
              <a:rPr sz="1200" spc="-6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algn="l" rtl="0" eaLnBrk="0">
              <a:lnSpc>
                <a:spcPct val="107000"/>
              </a:lnSpc>
            </a:pPr>
            <a:endParaRPr lang="en-US" altLang="en-US" sz="600" dirty="0"/>
          </a:p>
          <a:p>
            <a:pPr marL="239395" indent="-222250" algn="l" rtl="0" eaLnBrk="0">
              <a:lnSpc>
                <a:spcPct val="123000"/>
              </a:lnSpc>
              <a:spcBef>
                <a:spcPts val="0"/>
              </a:spcBef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6. 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如果仍不能解决问题</a:t>
            </a:r>
            <a:r>
              <a:rPr sz="1200" spc="-2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且不具备其他可更换的面试设备</a:t>
            </a:r>
            <a:r>
              <a:rPr sz="1200" spc="-2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点击【检测失败】  </a:t>
            </a:r>
            <a:r>
              <a:rPr sz="1200" spc="-225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 有院系管理员联系你</a:t>
            </a:r>
            <a:r>
              <a:rPr sz="1200" spc="-2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</p:txBody>
      </p:sp>
      <p:grpSp>
        <p:nvGrpSpPr>
          <p:cNvPr id="44" name="group 44"/>
          <p:cNvGrpSpPr/>
          <p:nvPr/>
        </p:nvGrpSpPr>
        <p:grpSpPr>
          <a:xfrm rot="21600000">
            <a:off x="1000125" y="590550"/>
            <a:ext cx="1614424" cy="1000125"/>
            <a:chOff x="0" y="0"/>
            <a:chExt cx="1614424" cy="1000125"/>
          </a:xfrm>
        </p:grpSpPr>
        <p:sp>
          <p:nvSpPr>
            <p:cNvPr id="90" name="path"/>
            <p:cNvSpPr/>
            <p:nvPr/>
          </p:nvSpPr>
          <p:spPr>
            <a:xfrm>
              <a:off x="0" y="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3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1" name="path"/>
            <p:cNvSpPr/>
            <p:nvPr/>
          </p:nvSpPr>
          <p:spPr>
            <a:xfrm>
              <a:off x="409575" y="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2" name="path"/>
            <p:cNvSpPr/>
            <p:nvPr/>
          </p:nvSpPr>
          <p:spPr>
            <a:xfrm>
              <a:off x="650112" y="240500"/>
              <a:ext cx="759625" cy="759624"/>
            </a:xfrm>
            <a:custGeom>
              <a:avLst/>
              <a:gdLst/>
              <a:ahLst/>
              <a:cxnLst/>
              <a:rect l="0" t="0" r="0" b="0"/>
              <a:pathLst>
                <a:path w="1196" h="1196">
                  <a:moveTo>
                    <a:pt x="0" y="1196"/>
                  </a:moveTo>
                  <a:lnTo>
                    <a:pt x="1196" y="1196"/>
                  </a:lnTo>
                  <a:lnTo>
                    <a:pt x="1196" y="0"/>
                  </a:lnTo>
                  <a:lnTo>
                    <a:pt x="0" y="0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rgbClr val="059F59">
                <a:alpha val="5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3" name="path"/>
            <p:cNvSpPr/>
            <p:nvPr/>
          </p:nvSpPr>
          <p:spPr>
            <a:xfrm>
              <a:off x="1204849" y="35686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3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353300" y="3219932"/>
            <a:ext cx="4162425" cy="3298190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353300" y="1600200"/>
            <a:ext cx="3019425" cy="1485900"/>
          </a:xfrm>
          <a:prstGeom prst="rect">
            <a:avLst/>
          </a:prstGeom>
        </p:spPr>
      </p:pic>
      <p:sp>
        <p:nvSpPr>
          <p:cNvPr id="96" name="textbox 96"/>
          <p:cNvSpPr/>
          <p:nvPr/>
        </p:nvSpPr>
        <p:spPr>
          <a:xfrm>
            <a:off x="919378" y="5940349"/>
            <a:ext cx="4264025" cy="4622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89000"/>
              </a:lnSpc>
            </a:pP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</a:t>
            </a:r>
            <a:r>
              <a:rPr sz="1200" spc="-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请考生务必使用设备检测通过的电脑</a:t>
            </a:r>
            <a:r>
              <a:rPr sz="1200" spc="-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设备、环境参加</a:t>
            </a:r>
            <a:endParaRPr lang="en-US" altLang="en-US" sz="1200" dirty="0"/>
          </a:p>
          <a:p>
            <a:pPr indent="14605" algn="l" rtl="0" eaLnBrk="0">
              <a:lnSpc>
                <a:spcPts val="2160"/>
              </a:lnSpc>
            </a:pP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面试</a:t>
            </a:r>
            <a:r>
              <a:rPr sz="1200" spc="-2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以免发生不必要的故障</a:t>
            </a:r>
            <a:r>
              <a:rPr sz="1200" spc="-2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导致面试失败</a:t>
            </a:r>
            <a:r>
              <a:rPr sz="1200" spc="-2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影响面试结果</a:t>
            </a:r>
            <a:r>
              <a:rPr sz="1200" spc="-19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</p:txBody>
      </p:sp>
      <p:sp>
        <p:nvSpPr>
          <p:cNvPr id="97" name="rect"/>
          <p:cNvSpPr/>
          <p:nvPr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rgbClr val="0477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8" name="textbox 98"/>
          <p:cNvSpPr/>
          <p:nvPr/>
        </p:nvSpPr>
        <p:spPr>
          <a:xfrm>
            <a:off x="-12700" y="858062"/>
            <a:ext cx="1435100" cy="955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73000"/>
              </a:lnSpc>
              <a:tabLst>
                <a:tab pos="304800" algn="l"/>
              </a:tabLst>
            </a:pPr>
            <a:r>
              <a:rPr sz="72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7200" b="1" spc="-295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</a:t>
            </a:r>
            <a:r>
              <a:rPr sz="72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endParaRPr lang="en-US" altLang="en-US" sz="7200" dirty="0"/>
          </a:p>
        </p:txBody>
      </p:sp>
      <p:sp>
        <p:nvSpPr>
          <p:cNvPr id="99" name="path"/>
          <p:cNvSpPr/>
          <p:nvPr/>
        </p:nvSpPr>
        <p:spPr>
          <a:xfrm>
            <a:off x="1000125" y="1181100"/>
            <a:ext cx="409575" cy="409575"/>
          </a:xfrm>
          <a:custGeom>
            <a:avLst/>
            <a:gdLst/>
            <a:ahLst/>
            <a:cxnLst/>
            <a:rect l="0" t="0" r="0" b="0"/>
            <a:pathLst>
              <a:path w="645" h="645">
                <a:moveTo>
                  <a:pt x="0" y="645"/>
                </a:moveTo>
                <a:lnTo>
                  <a:pt x="645" y="645"/>
                </a:lnTo>
                <a:lnTo>
                  <a:pt x="645" y="0"/>
                </a:lnTo>
                <a:lnTo>
                  <a:pt x="0" y="0"/>
                </a:lnTo>
                <a:lnTo>
                  <a:pt x="0" y="645"/>
                </a:lnTo>
                <a:close/>
              </a:path>
            </a:pathLst>
          </a:custGeom>
          <a:solidFill>
            <a:srgbClr val="059F59">
              <a:alpha val="6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0" name="path"/>
          <p:cNvSpPr/>
          <p:nvPr/>
        </p:nvSpPr>
        <p:spPr>
          <a:xfrm>
            <a:off x="0" y="0"/>
            <a:ext cx="1409700" cy="590550"/>
          </a:xfrm>
          <a:custGeom>
            <a:avLst/>
            <a:gdLst/>
            <a:ahLst/>
            <a:cxnLst/>
            <a:rect l="0" t="0" r="0" b="0"/>
            <a:pathLst>
              <a:path w="2220" h="930">
                <a:moveTo>
                  <a:pt x="0" y="930"/>
                </a:moveTo>
                <a:lnTo>
                  <a:pt x="2220" y="930"/>
                </a:lnTo>
                <a:lnTo>
                  <a:pt x="2220" y="0"/>
                </a:lnTo>
                <a:lnTo>
                  <a:pt x="0" y="0"/>
                </a:lnTo>
                <a:lnTo>
                  <a:pt x="0" y="930"/>
                </a:lnTo>
                <a:close/>
              </a:path>
            </a:pathLst>
          </a:custGeom>
          <a:solidFill>
            <a:srgbClr val="0477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65241" y="1287653"/>
            <a:ext cx="6826758" cy="3377818"/>
          </a:xfrm>
          <a:prstGeom prst="rect">
            <a:avLst/>
          </a:prstGeom>
        </p:spPr>
      </p:pic>
      <p:sp>
        <p:nvSpPr>
          <p:cNvPr id="102" name="textbox 102"/>
          <p:cNvSpPr/>
          <p:nvPr/>
        </p:nvSpPr>
        <p:spPr>
          <a:xfrm>
            <a:off x="486867" y="2076399"/>
            <a:ext cx="4773929" cy="1574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235585" indent="-217805" algn="l" rtl="0" eaLnBrk="0">
              <a:lnSpc>
                <a:spcPct val="123000"/>
              </a:lnSpc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1. 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什么叫取号</a:t>
            </a:r>
            <a:r>
              <a:rPr sz="120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面试分为上午</a:t>
            </a:r>
            <a:r>
              <a:rPr sz="120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下午时间段</a:t>
            </a:r>
            <a:r>
              <a:rPr sz="120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每个时间段预先安排一  批考生参加面试</a:t>
            </a:r>
            <a:r>
              <a:rPr sz="1200" spc="-1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每个考生的面试顺序由取号顺序决定</a:t>
            </a:r>
            <a:r>
              <a:rPr sz="1200" spc="-1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235585" indent="-217805" algn="l" rtl="0" eaLnBrk="0">
              <a:lnSpc>
                <a:spcPct val="123000"/>
              </a:lnSpc>
            </a:pPr>
            <a:endParaRPr lang="en-US" altLang="en-US" sz="1200" dirty="0"/>
          </a:p>
          <a:p>
            <a:pPr marL="236220" indent="-222250" algn="l" rtl="0" eaLnBrk="0">
              <a:lnSpc>
                <a:spcPct val="132000"/>
              </a:lnSpc>
              <a:spcBef>
                <a:spcPts val="785"/>
              </a:spcBef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2.</a:t>
            </a:r>
            <a:r>
              <a:rPr sz="1200" spc="1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5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取号时间：面试时间段开始时间</a:t>
            </a:r>
            <a:r>
              <a:rPr lang="zh-CN"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前考生登录取号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。考生提前进入，系统不会显示取号按钮</a:t>
            </a:r>
            <a:r>
              <a:rPr sz="1200" spc="-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需要在时间到时</a:t>
            </a:r>
            <a:r>
              <a:rPr sz="1200" spc="-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刷新页面</a:t>
            </a:r>
            <a:r>
              <a:rPr sz="1200" spc="-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才会显示</a:t>
            </a:r>
            <a:r>
              <a:rPr sz="1200" spc="-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sz="1200" spc="-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具体取号时间见考试安排。</a:t>
            </a:r>
          </a:p>
          <a:p>
            <a:pPr marL="236220" indent="-222250" algn="l" rtl="0" eaLnBrk="0">
              <a:lnSpc>
                <a:spcPct val="132000"/>
              </a:lnSpc>
              <a:spcBef>
                <a:spcPts val="785"/>
              </a:spcBef>
            </a:pPr>
            <a:endParaRPr lang="zh-CN" sz="1200" spc="-60" dirty="0">
              <a:solidFill>
                <a:srgbClr val="59595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6220" indent="-222250" algn="l" rtl="0" eaLnBrk="0">
              <a:lnSpc>
                <a:spcPct val="132000"/>
              </a:lnSpc>
              <a:spcBef>
                <a:spcPts val="785"/>
              </a:spcBef>
            </a:pPr>
            <a:r>
              <a:rPr lang="zh-CN" sz="1200" b="1" spc="-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注意：未在规定时间内完成取号的考生视为自动放弃本次考试资格。</a:t>
            </a:r>
          </a:p>
          <a:p>
            <a:pPr marL="236220" indent="-222250" algn="l" rtl="0" eaLnBrk="0">
              <a:lnSpc>
                <a:spcPct val="132000"/>
              </a:lnSpc>
              <a:spcBef>
                <a:spcPts val="785"/>
              </a:spcBef>
            </a:pPr>
            <a:endParaRPr lang="en-US" altLang="en-US" sz="1200" dirty="0"/>
          </a:p>
          <a:p>
            <a:pPr algn="l" rtl="0" eaLnBrk="0">
              <a:lnSpc>
                <a:spcPct val="105000"/>
              </a:lnSpc>
            </a:pPr>
            <a:endParaRPr lang="en-US" altLang="en-US" sz="1200" dirty="0"/>
          </a:p>
        </p:txBody>
      </p:sp>
      <p:sp>
        <p:nvSpPr>
          <p:cNvPr id="103" name="rect"/>
          <p:cNvSpPr/>
          <p:nvPr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rgbClr val="0477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6" name="group 46"/>
          <p:cNvGrpSpPr/>
          <p:nvPr/>
        </p:nvGrpSpPr>
        <p:grpSpPr>
          <a:xfrm rot="21600000">
            <a:off x="0" y="0"/>
            <a:ext cx="1819275" cy="1000125"/>
            <a:chOff x="0" y="0"/>
            <a:chExt cx="1819275" cy="1000125"/>
          </a:xfrm>
        </p:grpSpPr>
        <p:sp>
          <p:nvSpPr>
            <p:cNvPr id="104" name="path"/>
            <p:cNvSpPr/>
            <p:nvPr/>
          </p:nvSpPr>
          <p:spPr>
            <a:xfrm>
              <a:off x="0" y="0"/>
              <a:ext cx="1409700" cy="590550"/>
            </a:xfrm>
            <a:custGeom>
              <a:avLst/>
              <a:gdLst/>
              <a:ahLst/>
              <a:cxnLst/>
              <a:rect l="0" t="0" r="0" b="0"/>
              <a:pathLst>
                <a:path w="2220" h="930">
                  <a:moveTo>
                    <a:pt x="0" y="930"/>
                  </a:moveTo>
                  <a:lnTo>
                    <a:pt x="2220" y="930"/>
                  </a:lnTo>
                  <a:lnTo>
                    <a:pt x="2220" y="0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5" name="path"/>
            <p:cNvSpPr/>
            <p:nvPr/>
          </p:nvSpPr>
          <p:spPr>
            <a:xfrm>
              <a:off x="1000125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3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6" name="path"/>
            <p:cNvSpPr/>
            <p:nvPr/>
          </p:nvSpPr>
          <p:spPr>
            <a:xfrm>
              <a:off x="1409700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textbox 107"/>
          <p:cNvSpPr/>
          <p:nvPr/>
        </p:nvSpPr>
        <p:spPr>
          <a:xfrm>
            <a:off x="-12700" y="818350"/>
            <a:ext cx="2435860" cy="10020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</a:pPr>
            <a:endParaRPr lang="en-US" altLang="en-US" sz="300" dirty="0"/>
          </a:p>
          <a:p>
            <a:pPr indent="12700" algn="l" rtl="0" eaLnBrk="0">
              <a:lnSpc>
                <a:spcPct val="73000"/>
              </a:lnSpc>
              <a:spcBef>
                <a:spcPts val="5"/>
              </a:spcBef>
              <a:tabLst>
                <a:tab pos="302895" algn="l"/>
              </a:tabLst>
            </a:pPr>
            <a:r>
              <a:rPr sz="72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7200" b="1" spc="-285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7</a:t>
            </a:r>
            <a:r>
              <a:rPr sz="72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endParaRPr lang="en-US" altLang="en-US" sz="7200" dirty="0"/>
          </a:p>
        </p:txBody>
      </p:sp>
      <p:grpSp>
        <p:nvGrpSpPr>
          <p:cNvPr id="48" name="group 48"/>
          <p:cNvGrpSpPr/>
          <p:nvPr/>
        </p:nvGrpSpPr>
        <p:grpSpPr>
          <a:xfrm rot="21600000">
            <a:off x="1000125" y="831050"/>
            <a:ext cx="1409737" cy="759624"/>
            <a:chOff x="0" y="0"/>
            <a:chExt cx="1409737" cy="759624"/>
          </a:xfrm>
        </p:grpSpPr>
        <p:sp>
          <p:nvSpPr>
            <p:cNvPr id="108" name="path"/>
            <p:cNvSpPr/>
            <p:nvPr/>
          </p:nvSpPr>
          <p:spPr>
            <a:xfrm>
              <a:off x="0" y="350049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6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9" name="path"/>
            <p:cNvSpPr/>
            <p:nvPr/>
          </p:nvSpPr>
          <p:spPr>
            <a:xfrm>
              <a:off x="650112" y="0"/>
              <a:ext cx="759625" cy="759624"/>
            </a:xfrm>
            <a:custGeom>
              <a:avLst/>
              <a:gdLst/>
              <a:ahLst/>
              <a:cxnLst/>
              <a:rect l="0" t="0" r="0" b="0"/>
              <a:pathLst>
                <a:path w="1196" h="1196">
                  <a:moveTo>
                    <a:pt x="0" y="1196"/>
                  </a:moveTo>
                  <a:lnTo>
                    <a:pt x="1196" y="1196"/>
                  </a:lnTo>
                  <a:lnTo>
                    <a:pt x="1196" y="0"/>
                  </a:lnTo>
                  <a:lnTo>
                    <a:pt x="0" y="0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rgbClr val="059F59">
                <a:alpha val="5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textbox 110"/>
          <p:cNvSpPr/>
          <p:nvPr/>
        </p:nvSpPr>
        <p:spPr>
          <a:xfrm>
            <a:off x="3049135" y="665816"/>
            <a:ext cx="730884" cy="4419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3275"/>
              </a:lnSpc>
            </a:pPr>
            <a:r>
              <a:rPr sz="2700" spc="80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</a:t>
            </a:r>
            <a:r>
              <a:rPr sz="2700" spc="70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endParaRPr lang="en-US" altLang="en-US" sz="2700" dirty="0"/>
          </a:p>
        </p:txBody>
      </p:sp>
      <p:sp>
        <p:nvSpPr>
          <p:cNvPr id="111" name="rect"/>
          <p:cNvSpPr/>
          <p:nvPr/>
        </p:nvSpPr>
        <p:spPr>
          <a:xfrm>
            <a:off x="2204974" y="626236"/>
            <a:ext cx="409575" cy="409575"/>
          </a:xfrm>
          <a:prstGeom prst="rect">
            <a:avLst/>
          </a:prstGeom>
          <a:solidFill>
            <a:srgbClr val="059F59">
              <a:alpha val="2980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1800225"/>
            <a:ext cx="1676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65241" y="1755647"/>
            <a:ext cx="6523101" cy="3019044"/>
          </a:xfrm>
          <a:prstGeom prst="rect">
            <a:avLst/>
          </a:prstGeom>
        </p:spPr>
      </p:pic>
      <p:sp>
        <p:nvSpPr>
          <p:cNvPr id="113" name="textbox 113"/>
          <p:cNvSpPr/>
          <p:nvPr/>
        </p:nvSpPr>
        <p:spPr>
          <a:xfrm>
            <a:off x="486867" y="2076399"/>
            <a:ext cx="4725670" cy="1300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indent="17780" algn="l" rtl="0" eaLnBrk="0">
              <a:lnSpc>
                <a:spcPct val="97000"/>
              </a:lnSpc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1. 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取号成功后</a:t>
            </a:r>
            <a:r>
              <a:rPr sz="1200" spc="-4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系统直接进入排队等待页面</a:t>
            </a:r>
            <a:r>
              <a:rPr sz="1200" spc="-405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marL="235585" indent="-222250" algn="l" rtl="0" eaLnBrk="0">
              <a:lnSpc>
                <a:spcPct val="124000"/>
              </a:lnSpc>
              <a:spcBef>
                <a:spcPts val="750"/>
              </a:spcBef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2.</a:t>
            </a:r>
            <a:r>
              <a:rPr sz="1200" spc="5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系统显示当前面试序号，以及考生本人的序号，考生可以根据当前 正在面试的序号</a:t>
            </a:r>
            <a:r>
              <a:rPr sz="1200" spc="-50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预估自己的等待时间</a:t>
            </a:r>
            <a:r>
              <a:rPr sz="1200" spc="-50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每个考生大约</a:t>
            </a:r>
            <a:r>
              <a:rPr lang="en-US"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</a:t>
            </a:r>
            <a:r>
              <a:rPr sz="1200" spc="-485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algn="l" rtl="0" eaLnBrk="0">
              <a:lnSpc>
                <a:spcPct val="107000"/>
              </a:lnSpc>
            </a:pPr>
            <a:endParaRPr lang="en-US" altLang="en-US" sz="600" dirty="0"/>
          </a:p>
          <a:p>
            <a:pPr marL="236220" indent="-223520" algn="l" rtl="0" eaLnBrk="0">
              <a:lnSpc>
                <a:spcPct val="123000"/>
              </a:lnSpc>
              <a:spcBef>
                <a:spcPts val="5"/>
              </a:spcBef>
            </a:pP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3.   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在本页面中</a:t>
            </a:r>
            <a:r>
              <a:rPr sz="1200" spc="-5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考生通过</a:t>
            </a:r>
            <a:r>
              <a:rPr sz="1200" b="1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手机扫描右边的二维码，进入二机位排队状 态</a:t>
            </a:r>
            <a:r>
              <a:rPr sz="1200" spc="-1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20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详细注意事项见下页</a:t>
            </a:r>
            <a:r>
              <a:rPr sz="1200" spc="-1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</p:txBody>
      </p:sp>
      <p:sp>
        <p:nvSpPr>
          <p:cNvPr id="114" name="textbox 114"/>
          <p:cNvSpPr/>
          <p:nvPr/>
        </p:nvSpPr>
        <p:spPr>
          <a:xfrm>
            <a:off x="626008" y="5063693"/>
            <a:ext cx="4138929" cy="10274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89000"/>
              </a:lnSpc>
            </a:pP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</a:t>
            </a:r>
            <a:r>
              <a:rPr sz="1200" spc="-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面试组在邀请</a:t>
            </a:r>
            <a:r>
              <a:rPr sz="1200" b="1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次后</a:t>
            </a:r>
            <a:r>
              <a:rPr sz="1200" spc="-5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考生仍未进入面试。会视为“过</a:t>
            </a:r>
            <a:endParaRPr lang="en-US" altLang="en-US" sz="1200" dirty="0"/>
          </a:p>
          <a:p>
            <a:pPr marL="12700" indent="635" algn="l" rtl="0" eaLnBrk="0">
              <a:lnSpc>
                <a:spcPct val="152000"/>
              </a:lnSpc>
              <a:spcBef>
                <a:spcPts val="40"/>
              </a:spcBef>
            </a:pP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号”</a:t>
            </a:r>
            <a:r>
              <a:rPr sz="1200" spc="-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过号考生会安排在本时间段其他考生全部完成后</a:t>
            </a:r>
            <a:r>
              <a:rPr sz="1200" spc="-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重新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邀请进入面试</a:t>
            </a:r>
            <a:r>
              <a:rPr sz="1200" spc="-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重新邀请三次时如果仍未进入面试</a:t>
            </a:r>
            <a:r>
              <a:rPr sz="1200" spc="-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会视为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“弃考”</a:t>
            </a:r>
            <a:r>
              <a:rPr sz="1200" spc="-185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</p:txBody>
      </p:sp>
      <p:sp>
        <p:nvSpPr>
          <p:cNvPr id="115" name="rect"/>
          <p:cNvSpPr/>
          <p:nvPr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rgbClr val="0477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0" name="group 50"/>
          <p:cNvGrpSpPr/>
          <p:nvPr/>
        </p:nvGrpSpPr>
        <p:grpSpPr>
          <a:xfrm rot="21600000">
            <a:off x="0" y="0"/>
            <a:ext cx="1819275" cy="1000125"/>
            <a:chOff x="0" y="0"/>
            <a:chExt cx="1819275" cy="1000125"/>
          </a:xfrm>
        </p:grpSpPr>
        <p:sp>
          <p:nvSpPr>
            <p:cNvPr id="116" name="path"/>
            <p:cNvSpPr/>
            <p:nvPr/>
          </p:nvSpPr>
          <p:spPr>
            <a:xfrm>
              <a:off x="0" y="0"/>
              <a:ext cx="1409700" cy="590550"/>
            </a:xfrm>
            <a:custGeom>
              <a:avLst/>
              <a:gdLst/>
              <a:ahLst/>
              <a:cxnLst/>
              <a:rect l="0" t="0" r="0" b="0"/>
              <a:pathLst>
                <a:path w="2220" h="930">
                  <a:moveTo>
                    <a:pt x="0" y="930"/>
                  </a:moveTo>
                  <a:lnTo>
                    <a:pt x="2220" y="930"/>
                  </a:lnTo>
                  <a:lnTo>
                    <a:pt x="2220" y="0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7" name="path"/>
            <p:cNvSpPr/>
            <p:nvPr/>
          </p:nvSpPr>
          <p:spPr>
            <a:xfrm>
              <a:off x="1000125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3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8" name="path"/>
            <p:cNvSpPr/>
            <p:nvPr/>
          </p:nvSpPr>
          <p:spPr>
            <a:xfrm>
              <a:off x="1409700" y="590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4774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19" name="textbox 119"/>
          <p:cNvSpPr/>
          <p:nvPr/>
        </p:nvSpPr>
        <p:spPr>
          <a:xfrm>
            <a:off x="-12700" y="818350"/>
            <a:ext cx="2435860" cy="9944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</a:pPr>
            <a:endParaRPr lang="en-US" altLang="en-US" sz="300" dirty="0"/>
          </a:p>
          <a:p>
            <a:pPr indent="12700" algn="l" rtl="0" eaLnBrk="0">
              <a:lnSpc>
                <a:spcPct val="73000"/>
              </a:lnSpc>
              <a:spcBef>
                <a:spcPts val="0"/>
              </a:spcBef>
              <a:tabLst>
                <a:tab pos="294640" algn="l"/>
              </a:tabLst>
            </a:pPr>
            <a:r>
              <a:rPr sz="72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7200" b="1" spc="-215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8</a:t>
            </a:r>
            <a:r>
              <a:rPr sz="72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endParaRPr lang="en-US" altLang="en-US" sz="7200" dirty="0"/>
          </a:p>
        </p:txBody>
      </p:sp>
      <p:grpSp>
        <p:nvGrpSpPr>
          <p:cNvPr id="52" name="group 52"/>
          <p:cNvGrpSpPr/>
          <p:nvPr/>
        </p:nvGrpSpPr>
        <p:grpSpPr>
          <a:xfrm rot="21600000">
            <a:off x="1000125" y="831050"/>
            <a:ext cx="1409737" cy="759624"/>
            <a:chOff x="0" y="0"/>
            <a:chExt cx="1409737" cy="759624"/>
          </a:xfrm>
        </p:grpSpPr>
        <p:sp>
          <p:nvSpPr>
            <p:cNvPr id="120" name="path"/>
            <p:cNvSpPr/>
            <p:nvPr/>
          </p:nvSpPr>
          <p:spPr>
            <a:xfrm>
              <a:off x="0" y="350049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645" h="645">
                  <a:moveTo>
                    <a:pt x="0" y="645"/>
                  </a:moveTo>
                  <a:lnTo>
                    <a:pt x="645" y="645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59F59">
                <a:alpha val="6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1" name="path"/>
            <p:cNvSpPr/>
            <p:nvPr/>
          </p:nvSpPr>
          <p:spPr>
            <a:xfrm>
              <a:off x="650112" y="0"/>
              <a:ext cx="759625" cy="759624"/>
            </a:xfrm>
            <a:custGeom>
              <a:avLst/>
              <a:gdLst/>
              <a:ahLst/>
              <a:cxnLst/>
              <a:rect l="0" t="0" r="0" b="0"/>
              <a:pathLst>
                <a:path w="1196" h="1196">
                  <a:moveTo>
                    <a:pt x="0" y="1196"/>
                  </a:moveTo>
                  <a:lnTo>
                    <a:pt x="1196" y="1196"/>
                  </a:lnTo>
                  <a:lnTo>
                    <a:pt x="1196" y="0"/>
                  </a:lnTo>
                  <a:lnTo>
                    <a:pt x="0" y="0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rgbClr val="059F59">
                <a:alpha val="5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2" name="textbox 122"/>
          <p:cNvSpPr/>
          <p:nvPr/>
        </p:nvSpPr>
        <p:spPr>
          <a:xfrm>
            <a:off x="3049135" y="665816"/>
            <a:ext cx="2682875" cy="439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100000"/>
              </a:lnSpc>
            </a:pPr>
            <a:r>
              <a:rPr sz="2700" spc="100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排队</a:t>
            </a:r>
            <a:r>
              <a:rPr sz="2700" b="1" spc="50" dirty="0">
                <a:solidFill>
                  <a:srgbClr val="059F5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+</a:t>
            </a:r>
            <a:r>
              <a:rPr sz="2700" spc="100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二机位准</a:t>
            </a:r>
            <a:r>
              <a:rPr sz="2700" spc="25" dirty="0">
                <a:ln w="6350" cap="flat" cmpd="sng">
                  <a:solidFill>
                    <a:srgbClr val="059F59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59F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</a:t>
            </a:r>
            <a:endParaRPr lang="en-US" altLang="en-US" sz="2700" dirty="0"/>
          </a:p>
        </p:txBody>
      </p:sp>
      <p:sp>
        <p:nvSpPr>
          <p:cNvPr id="123" name="rect"/>
          <p:cNvSpPr/>
          <p:nvPr/>
        </p:nvSpPr>
        <p:spPr>
          <a:xfrm>
            <a:off x="2204974" y="626236"/>
            <a:ext cx="409575" cy="409575"/>
          </a:xfrm>
          <a:prstGeom prst="rect">
            <a:avLst/>
          </a:prstGeom>
          <a:solidFill>
            <a:srgbClr val="059F59">
              <a:alpha val="2980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445" y="1727200"/>
            <a:ext cx="1438275" cy="2857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80eed601-a12d-486e-afbe-b43c305c9296"/>
  <p:tag name="COMMONDATA" val="eyJoZGlkIjoiOGNmOTc3MTBlNDZiMTVjYjFkYjI3MTE3N2NmMmI4N2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70*215"/>
  <p:tag name="TABLE_ENDDRAG_RECT" val="683*180*270*2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2361</Words>
  <Application>Microsoft Office PowerPoint</Application>
  <PresentationFormat>宽屏</PresentationFormat>
  <Paragraphs>201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张涌</cp:lastModifiedBy>
  <cp:revision>28</cp:revision>
  <dcterms:created xsi:type="dcterms:W3CDTF">2021-12-23T07:09:00Z</dcterms:created>
  <dcterms:modified xsi:type="dcterms:W3CDTF">2023-01-01T01:44:29Z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wqlLaW5nc29mdCBQREYgdG8gV1BTIDc1</vt:lpwstr>
  </property>
  <property fmtid="{D5CDD505-2E9C-101B-9397-08002B2CF9AE}" pid="3" name="Created">
    <vt:filetime>2021-12-25T14:51:30Z</vt:filetime>
  </property>
  <property fmtid="{D5CDD505-2E9C-101B-9397-08002B2CF9AE}" pid="4" name="ICV">
    <vt:lpwstr>8EA67695374D43CCAA3AF08E3503690C</vt:lpwstr>
  </property>
  <property fmtid="{D5CDD505-2E9C-101B-9397-08002B2CF9AE}" pid="5" name="KSOProductBuildVer">
    <vt:lpwstr>2052-11.1.0.12980</vt:lpwstr>
  </property>
</Properties>
</file>